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73" r:id="rId15"/>
    <p:sldId id="274" r:id="rId16"/>
    <p:sldId id="275" r:id="rId17"/>
    <p:sldId id="276" r:id="rId18"/>
    <p:sldId id="277" r:id="rId19"/>
    <p:sldId id="271" r:id="rId20"/>
    <p:sldId id="279" r:id="rId21"/>
    <p:sldId id="280" r:id="rId22"/>
    <p:sldId id="278" r:id="rId23"/>
    <p:sldId id="269" r:id="rId24"/>
    <p:sldId id="270" r:id="rId25"/>
  </p:sldIdLst>
  <p:sldSz cx="9144000" cy="5143500" type="screen16x9"/>
  <p:notesSz cx="6858000" cy="9144000"/>
  <p:embeddedFontLst>
    <p:embeddedFont>
      <p:font typeface="EB Garamond" panose="00000500000000000000" pitchFamily="2"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Montserrat ExtraBold" panose="00000900000000000000" pitchFamily="2" charset="0"/>
      <p:bold r:id="rId35"/>
      <p:boldItalic r:id="rId36"/>
    </p:embeddedFont>
    <p:embeddedFont>
      <p:font typeface="Montserrat ExtraLight" panose="00000300000000000000" pitchFamily="2" charset="0"/>
      <p:regular r:id="rId37"/>
      <p:bold r:id="rId38"/>
      <p:italic r:id="rId39"/>
      <p:boldItalic r:id="rId40"/>
    </p:embeddedFont>
    <p:embeddedFont>
      <p:font typeface="Montserrat Medium" panose="000006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e3b692e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e3b692e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de3b692e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de3b692e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de46b4fed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de46b4fed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e46b4fed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e46b4fed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4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e46b4fed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e46b4fed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522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e46b4fed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e46b4fed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76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e46b4fed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e46b4fed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870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e46b4fed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e46b4fed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31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e46b4fed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e46b4fed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81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de46b4fed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de46b4fed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32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de3b692e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de3b692e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606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de3b692e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de3b692e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412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de46b4fed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de46b4fed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64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de46b4fed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de46b4fed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de46b4fed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de46b4fed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de46b4fed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de46b4fed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de46b4fe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de46b4fe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e46b4fed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e46b4fed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e46b4fed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e46b4fed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bf89c9c9d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bf89c9c9d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de3b692e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de3b692e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1747025" y="1613210"/>
            <a:ext cx="5612780" cy="98159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lvl="0">
              <a:spcBef>
                <a:spcPts val="1400"/>
              </a:spcBef>
              <a:spcAft>
                <a:spcPts val="400"/>
              </a:spcAft>
            </a:pPr>
            <a:r>
              <a:rPr lang="en-US" sz="2400" dirty="0">
                <a:solidFill>
                  <a:schemeClr val="bg1"/>
                </a:solidFill>
              </a:rPr>
              <a:t>Gas and Oil Leakage Detection System (GOLDS):</a:t>
            </a:r>
            <a:endParaRPr sz="2400" dirty="0">
              <a:solidFill>
                <a:schemeClr val="bg1"/>
              </a:solidFill>
            </a:endParaRPr>
          </a:p>
        </p:txBody>
      </p:sp>
      <p:sp>
        <p:nvSpPr>
          <p:cNvPr id="159" name="Google Shape;159;p36"/>
          <p:cNvSpPr txBox="1">
            <a:spLocks noGrp="1"/>
          </p:cNvSpPr>
          <p:nvPr>
            <p:ph type="subTitle" idx="1"/>
          </p:nvPr>
        </p:nvSpPr>
        <p:spPr>
          <a:xfrm>
            <a:off x="5720118" y="3789767"/>
            <a:ext cx="3219900" cy="1292747"/>
          </a:xfrm>
          <a:prstGeom prst="rect">
            <a:avLst/>
          </a:prstGeom>
        </p:spPr>
        <p:txBody>
          <a:bodyPr spcFirstLastPara="1" wrap="square" lIns="91425" tIns="91425" rIns="91425" bIns="91425" anchor="t" anchorCtr="0">
            <a:noAutofit/>
          </a:bodyPr>
          <a:lstStyle/>
          <a:p>
            <a:pPr marL="0" indent="0"/>
            <a:r>
              <a:rPr lang="en-US" sz="1600" dirty="0">
                <a:solidFill>
                  <a:schemeClr val="bg1"/>
                </a:solidFill>
              </a:rPr>
              <a:t>JEGAN  G          - 210701521</a:t>
            </a:r>
          </a:p>
          <a:p>
            <a:pPr marL="0" indent="0"/>
            <a:r>
              <a:rPr lang="en-US" sz="1600" dirty="0">
                <a:solidFill>
                  <a:schemeClr val="bg1"/>
                </a:solidFill>
              </a:rPr>
              <a:t>                                                                         RATHIDEVI J      - 210701506 </a:t>
            </a:r>
          </a:p>
          <a:p>
            <a:pPr marL="0" indent="0"/>
            <a:r>
              <a:rPr lang="en-US" sz="1600" dirty="0">
                <a:solidFill>
                  <a:schemeClr val="bg1"/>
                </a:solidFill>
              </a:rPr>
              <a:t>                                                                         MONASHREE D - 210701165</a:t>
            </a:r>
            <a:endParaRPr sz="1500" b="1" dirty="0">
              <a:solidFill>
                <a:schemeClr val="bg1"/>
              </a:solidFill>
              <a:latin typeface="Times New Roman"/>
              <a:ea typeface="Times New Roman"/>
              <a:cs typeface="Times New Roman"/>
              <a:sym typeface="Times New Roman"/>
            </a:endParaRPr>
          </a:p>
        </p:txBody>
      </p:sp>
      <p:sp>
        <p:nvSpPr>
          <p:cNvPr id="160" name="Google Shape;160;p36"/>
          <p:cNvSpPr txBox="1">
            <a:spLocks noGrp="1"/>
          </p:cNvSpPr>
          <p:nvPr>
            <p:ph type="ctrTitle"/>
          </p:nvPr>
        </p:nvSpPr>
        <p:spPr>
          <a:xfrm>
            <a:off x="1813932" y="2728332"/>
            <a:ext cx="5545873" cy="1292747"/>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lvl="0">
              <a:spcBef>
                <a:spcPts val="1400"/>
              </a:spcBef>
              <a:spcAft>
                <a:spcPts val="400"/>
              </a:spcAft>
            </a:pPr>
            <a:r>
              <a:rPr lang="en-US" sz="2400" dirty="0">
                <a:solidFill>
                  <a:schemeClr val="bg1"/>
                </a:solidFill>
              </a:rPr>
              <a:t>Ensuring Safety, Environmental Protection, and Operational Integrity</a:t>
            </a:r>
            <a:endParaRPr sz="2400" b="0" dirty="0">
              <a:solidFill>
                <a:schemeClr val="bg1"/>
              </a:solidFill>
              <a:latin typeface="Montserrat ExtraLight"/>
              <a:ea typeface="Montserrat ExtraLight"/>
              <a:cs typeface="Montserrat ExtraLight"/>
              <a:sym typeface="Montserrat ExtraLight"/>
            </a:endParaRPr>
          </a:p>
        </p:txBody>
      </p:sp>
      <p:cxnSp>
        <p:nvCxnSpPr>
          <p:cNvPr id="161" name="Google Shape;161;p36"/>
          <p:cNvCxnSpPr/>
          <p:nvPr/>
        </p:nvCxnSpPr>
        <p:spPr>
          <a:xfrm>
            <a:off x="2912100" y="2568447"/>
            <a:ext cx="3319800" cy="6600"/>
          </a:xfrm>
          <a:prstGeom prst="straightConnector1">
            <a:avLst/>
          </a:prstGeom>
          <a:noFill/>
          <a:ln w="38100" cap="flat" cmpd="sng">
            <a:solidFill>
              <a:schemeClr val="lt2"/>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additive="base">
                                        <p:cTn id="7" dur="1000"/>
                                        <p:tgtEl>
                                          <p:spTgt spid="15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 calcmode="lin" valueType="num">
                                      <p:cBhvr additive="base">
                                        <p:cTn id="10" dur="1000"/>
                                        <p:tgtEl>
                                          <p:spTgt spid="160"/>
                                        </p:tgtEl>
                                        <p:attrNameLst>
                                          <p:attrName>ppt_y</p:attrName>
                                        </p:attrNameLst>
                                      </p:cBhvr>
                                      <p:tavLst>
                                        <p:tav tm="0">
                                          <p:val>
                                            <p:strVal val="#ppt_y+1"/>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5"/>
          <p:cNvSpPr txBox="1">
            <a:spLocks noGrp="1"/>
          </p:cNvSpPr>
          <p:nvPr>
            <p:ph type="title"/>
          </p:nvPr>
        </p:nvSpPr>
        <p:spPr>
          <a:xfrm>
            <a:off x="3760320" y="3620200"/>
            <a:ext cx="3068700" cy="598800"/>
          </a:xfrm>
          <a:prstGeom prst="rect">
            <a:avLst/>
          </a:prstGeom>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3500" b="1" dirty="0">
                <a:highlight>
                  <a:srgbClr val="001633"/>
                </a:highlight>
                <a:latin typeface="EB Garamond"/>
                <a:ea typeface="EB Garamond"/>
                <a:cs typeface="EB Garamond"/>
                <a:sym typeface="EB Garamond"/>
              </a:rPr>
              <a:t>LIST OF MODULES</a:t>
            </a:r>
            <a:endParaRPr sz="3500" b="1" dirty="0">
              <a:highlight>
                <a:srgbClr val="001633"/>
              </a:highlight>
              <a:latin typeface="EB Garamond"/>
              <a:ea typeface="EB Garamond"/>
              <a:cs typeface="EB Garamond"/>
              <a:sym typeface="EB Garamond"/>
            </a:endParaRPr>
          </a:p>
        </p:txBody>
      </p:sp>
      <p:sp>
        <p:nvSpPr>
          <p:cNvPr id="226" name="Google Shape;226;p45"/>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cxnSp>
        <p:nvCxnSpPr>
          <p:cNvPr id="227" name="Google Shape;227;p45"/>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 calcmode="lin" valueType="num">
                                      <p:cBhvr additive="base">
                                        <p:cTn id="7" dur="1000"/>
                                        <p:tgtEl>
                                          <p:spTgt spid="22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25"/>
                                        </p:tgtEl>
                                        <p:attrNameLst>
                                          <p:attrName>style.visibility</p:attrName>
                                        </p:attrNameLst>
                                      </p:cBhvr>
                                      <p:to>
                                        <p:strVal val="visible"/>
                                      </p:to>
                                    </p:set>
                                    <p:anim calcmode="lin" valueType="num">
                                      <p:cBhvr additive="base">
                                        <p:cTn id="10" dur="1000"/>
                                        <p:tgtEl>
                                          <p:spTgt spid="2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6"/>
          <p:cNvSpPr txBox="1">
            <a:spLocks noGrp="1"/>
          </p:cNvSpPr>
          <p:nvPr>
            <p:ph type="title"/>
          </p:nvPr>
        </p:nvSpPr>
        <p:spPr>
          <a:xfrm>
            <a:off x="938500" y="511975"/>
            <a:ext cx="4553400"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LIST OF MODULES</a:t>
            </a:r>
            <a:endParaRPr sz="3500" b="1" dirty="0">
              <a:solidFill>
                <a:schemeClr val="lt2"/>
              </a:solidFill>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highlight>
                <a:schemeClr val="dk1"/>
              </a:highlight>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highlight>
                <a:schemeClr val="dk1"/>
              </a:highlight>
              <a:latin typeface="EB Garamond"/>
              <a:ea typeface="EB Garamond"/>
              <a:cs typeface="EB Garamond"/>
              <a:sym typeface="EB Garamond"/>
            </a:endParaRPr>
          </a:p>
        </p:txBody>
      </p:sp>
      <p:sp>
        <p:nvSpPr>
          <p:cNvPr id="233" name="Google Shape;233;p46"/>
          <p:cNvSpPr txBox="1">
            <a:spLocks noGrp="1"/>
          </p:cNvSpPr>
          <p:nvPr>
            <p:ph type="body" idx="1"/>
          </p:nvPr>
        </p:nvSpPr>
        <p:spPr>
          <a:xfrm>
            <a:off x="865400" y="1453375"/>
            <a:ext cx="7172100" cy="3039900"/>
          </a:xfrm>
          <a:prstGeom prst="rect">
            <a:avLst/>
          </a:prstGeom>
        </p:spPr>
        <p:txBody>
          <a:bodyPr spcFirstLastPara="1" wrap="square" lIns="91425" tIns="91425" rIns="91425" bIns="91425" anchor="t" anchorCtr="0">
            <a:noAutofit/>
          </a:bodyPr>
          <a:lstStyle/>
          <a:p>
            <a:pPr>
              <a:buFont typeface="Wingdings" panose="05000000000000000000" pitchFamily="2" charset="2"/>
              <a:buChar char="v"/>
            </a:pPr>
            <a:r>
              <a:rPr lang="en-US" sz="1800" dirty="0">
                <a:solidFill>
                  <a:schemeClr val="bg1"/>
                </a:solidFill>
              </a:rPr>
              <a:t>SENSOR MODULE</a:t>
            </a:r>
          </a:p>
          <a:p>
            <a:pPr>
              <a:buFont typeface="Wingdings" panose="05000000000000000000" pitchFamily="2" charset="2"/>
              <a:buChar char="v"/>
            </a:pPr>
            <a:r>
              <a:rPr lang="en-US" sz="1800" dirty="0">
                <a:solidFill>
                  <a:schemeClr val="bg1"/>
                </a:solidFill>
              </a:rPr>
              <a:t>DATA ACQUISTION MODEL</a:t>
            </a:r>
          </a:p>
          <a:p>
            <a:pPr>
              <a:buFont typeface="Wingdings" panose="05000000000000000000" pitchFamily="2" charset="2"/>
              <a:buChar char="v"/>
            </a:pPr>
            <a:r>
              <a:rPr lang="en-US" sz="1800" dirty="0">
                <a:solidFill>
                  <a:schemeClr val="bg1"/>
                </a:solidFill>
              </a:rPr>
              <a:t>DATA TRANSMISSION MODULE</a:t>
            </a:r>
          </a:p>
          <a:p>
            <a:pPr>
              <a:buFont typeface="Wingdings" panose="05000000000000000000" pitchFamily="2" charset="2"/>
              <a:buChar char="v"/>
            </a:pPr>
            <a:r>
              <a:rPr lang="en-US" sz="1800" dirty="0">
                <a:solidFill>
                  <a:schemeClr val="bg1"/>
                </a:solidFill>
              </a:rPr>
              <a:t>DATA ANALYTICS MODULE</a:t>
            </a:r>
          </a:p>
          <a:p>
            <a:pPr>
              <a:buFont typeface="Wingdings" panose="05000000000000000000" pitchFamily="2" charset="2"/>
              <a:buChar char="v"/>
            </a:pPr>
            <a:r>
              <a:rPr lang="en-US" sz="1800" dirty="0">
                <a:solidFill>
                  <a:schemeClr val="bg1"/>
                </a:solidFill>
              </a:rPr>
              <a:t>ALERTING MODULE</a:t>
            </a:r>
          </a:p>
          <a:p>
            <a:pPr>
              <a:buFont typeface="Wingdings" panose="05000000000000000000" pitchFamily="2" charset="2"/>
              <a:buChar char="v"/>
            </a:pPr>
            <a:r>
              <a:rPr lang="en-US" sz="1800" dirty="0">
                <a:solidFill>
                  <a:schemeClr val="bg1"/>
                </a:solidFill>
              </a:rPr>
              <a:t>USER INTERFACE MODULE</a:t>
            </a: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lvl="0" indent="0" algn="l" rtl="0">
              <a:spcBef>
                <a:spcPts val="0"/>
              </a:spcBef>
              <a:spcAft>
                <a:spcPts val="1600"/>
              </a:spcAft>
              <a:buNone/>
            </a:pPr>
            <a:endParaRPr sz="1800" dirty="0"/>
          </a:p>
        </p:txBody>
      </p:sp>
      <p:cxnSp>
        <p:nvCxnSpPr>
          <p:cNvPr id="234" name="Google Shape;234;p46"/>
          <p:cNvCxnSpPr/>
          <p:nvPr/>
        </p:nvCxnSpPr>
        <p:spPr>
          <a:xfrm rot="10800000" flipH="1">
            <a:off x="1084950" y="441800"/>
            <a:ext cx="3911400" cy="27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1000"/>
                                        <p:tgtEl>
                                          <p:spTgt spid="23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 calcmode="lin" valueType="num">
                                      <p:cBhvr additive="base">
                                        <p:cTn id="12" dur="1000"/>
                                        <p:tgtEl>
                                          <p:spTgt spid="233"/>
                                        </p:tgtEl>
                                        <p:attrNameLst>
                                          <p:attrName>ppt_w</p:attrName>
                                        </p:attrNameLst>
                                      </p:cBhvr>
                                      <p:tavLst>
                                        <p:tav tm="0">
                                          <p:val>
                                            <p:strVal val="0"/>
                                          </p:val>
                                        </p:tav>
                                        <p:tav tm="100000">
                                          <p:val>
                                            <p:strVal val="#ppt_w"/>
                                          </p:val>
                                        </p:tav>
                                      </p:tavLst>
                                    </p:anim>
                                    <p:anim calcmode="lin" valueType="num">
                                      <p:cBhvr additive="base">
                                        <p:cTn id="13" dur="1000"/>
                                        <p:tgtEl>
                                          <p:spTgt spid="2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3760331" y="3253297"/>
            <a:ext cx="4033200" cy="1408893"/>
          </a:xfrm>
          <a:prstGeom prst="rect">
            <a:avLst/>
          </a:prstGeom>
        </p:spPr>
        <p:txBody>
          <a:bodyPr spcFirstLastPara="1" wrap="square" lIns="91425" tIns="91425" rIns="91425" bIns="91425" anchor="b" anchorCtr="0">
            <a:noAutofit/>
          </a:bodyPr>
          <a:lstStyle/>
          <a:p>
            <a:pPr lvl="0">
              <a:lnSpc>
                <a:spcPct val="90000"/>
              </a:lnSpc>
            </a:pPr>
            <a:r>
              <a:rPr lang="en-US" sz="3200" dirty="0">
                <a:solidFill>
                  <a:schemeClr val="bg1"/>
                </a:solidFill>
              </a:rPr>
              <a:t>FUNCTIONAL DESCRIPTION OF EACH MODULE</a:t>
            </a:r>
            <a:endParaRPr sz="3500" b="1" dirty="0">
              <a:solidFill>
                <a:schemeClr val="bg1"/>
              </a:solidFill>
              <a:highlight>
                <a:srgbClr val="001633"/>
              </a:highlight>
              <a:latin typeface="EB Garamond"/>
              <a:ea typeface="EB Garamond"/>
              <a:cs typeface="EB Garamond"/>
              <a:sym typeface="EB Garamond"/>
            </a:endParaRPr>
          </a:p>
        </p:txBody>
      </p:sp>
      <p:sp>
        <p:nvSpPr>
          <p:cNvPr id="241" name="Google Shape;241;p47"/>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cxnSp>
        <p:nvCxnSpPr>
          <p:cNvPr id="242" name="Google Shape;242;p47"/>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1000"/>
                                        <p:tgtEl>
                                          <p:spTgt spid="24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 calcmode="lin" valueType="num">
                                      <p:cBhvr additive="base">
                                        <p:cTn id="10" dur="1000"/>
                                        <p:tgtEl>
                                          <p:spTgt spid="2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2"/>
          <p:cNvSpPr txBox="1">
            <a:spLocks noGrp="1"/>
          </p:cNvSpPr>
          <p:nvPr>
            <p:ph type="title"/>
          </p:nvPr>
        </p:nvSpPr>
        <p:spPr>
          <a:xfrm>
            <a:off x="938499" y="511975"/>
            <a:ext cx="6436173"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DESCRIPTION OF MODULE</a:t>
            </a:r>
            <a:endParaRPr sz="3500" b="1" dirty="0">
              <a:solidFill>
                <a:schemeClr val="lt2"/>
              </a:solidFill>
              <a:latin typeface="EB Garamond"/>
              <a:ea typeface="EB Garamond"/>
              <a:cs typeface="EB Garamond"/>
              <a:sym typeface="EB Garamond"/>
            </a:endParaRPr>
          </a:p>
        </p:txBody>
      </p:sp>
      <p:sp>
        <p:nvSpPr>
          <p:cNvPr id="204" name="Google Shape;204;p42"/>
          <p:cNvSpPr txBox="1">
            <a:spLocks noGrp="1"/>
          </p:cNvSpPr>
          <p:nvPr>
            <p:ph type="body" idx="1"/>
          </p:nvPr>
        </p:nvSpPr>
        <p:spPr>
          <a:xfrm>
            <a:off x="865400" y="1248936"/>
            <a:ext cx="7172100" cy="3776547"/>
          </a:xfrm>
          <a:prstGeom prst="rect">
            <a:avLst/>
          </a:prstGeom>
        </p:spPr>
        <p:txBody>
          <a:bodyPr spcFirstLastPara="1" wrap="square" lIns="91425" tIns="91425" rIns="91425" bIns="91425" anchor="t" anchorCtr="0">
            <a:noAutofit/>
          </a:bodyPr>
          <a:lstStyle/>
          <a:p>
            <a:pPr marL="0" indent="0" algn="just">
              <a:buClr>
                <a:srgbClr val="000000"/>
              </a:buClr>
              <a:buNone/>
            </a:pPr>
            <a:r>
              <a:rPr lang="en-US" sz="2000" b="1" dirty="0">
                <a:solidFill>
                  <a:schemeClr val="bg1"/>
                </a:solidFill>
              </a:rPr>
              <a:t>1.SENSOR MODULE</a:t>
            </a:r>
            <a:endParaRPr lang="en-IN" sz="2000" b="1" dirty="0">
              <a:solidFill>
                <a:schemeClr val="bg1"/>
              </a:solidFill>
            </a:endParaRP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indent="0">
              <a:spcAft>
                <a:spcPts val="1600"/>
              </a:spcAft>
              <a:buNone/>
            </a:pPr>
            <a:r>
              <a:rPr lang="en-US" sz="1800" dirty="0">
                <a:solidFill>
                  <a:schemeClr val="bg1"/>
                </a:solidFill>
              </a:rPr>
              <a:t>The Sensor Module is responsible for collecting data from various sensors deployed within the oil and gas infrastructure. This module includes sensors such as </a:t>
            </a:r>
            <a:r>
              <a:rPr lang="en-US" sz="1800" dirty="0" err="1">
                <a:solidFill>
                  <a:schemeClr val="bg1"/>
                </a:solidFill>
              </a:rPr>
              <a:t>flowsensors</a:t>
            </a:r>
            <a:r>
              <a:rPr lang="en-US" sz="1800" dirty="0">
                <a:solidFill>
                  <a:schemeClr val="bg1"/>
                </a:solidFill>
              </a:rPr>
              <a:t>, gas sensor(M2Q) which monitor critical parameters related to gas and oil flow rates.</a:t>
            </a:r>
            <a:endParaRPr lang="en-IN" sz="1800" dirty="0">
              <a:solidFill>
                <a:schemeClr val="bg1"/>
              </a:solidFill>
            </a:endParaRPr>
          </a:p>
          <a:p>
            <a:pPr marL="0" lvl="0" indent="0" algn="l" rtl="0">
              <a:spcBef>
                <a:spcPts val="0"/>
              </a:spcBef>
              <a:spcAft>
                <a:spcPts val="1600"/>
              </a:spcAft>
              <a:buNone/>
            </a:pPr>
            <a:endParaRPr sz="450" dirty="0"/>
          </a:p>
        </p:txBody>
      </p:sp>
      <p:cxnSp>
        <p:nvCxnSpPr>
          <p:cNvPr id="205" name="Google Shape;205;p42"/>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4732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additive="base">
                                        <p:cTn id="7" dur="100"/>
                                        <p:tgtEl>
                                          <p:spTgt spid="2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 calcmode="lin" valueType="num">
                                      <p:cBhvr additive="base">
                                        <p:cTn id="12" dur="1000"/>
                                        <p:tgtEl>
                                          <p:spTgt spid="204"/>
                                        </p:tgtEl>
                                        <p:attrNameLst>
                                          <p:attrName>ppt_w</p:attrName>
                                        </p:attrNameLst>
                                      </p:cBhvr>
                                      <p:tavLst>
                                        <p:tav tm="0">
                                          <p:val>
                                            <p:strVal val="0"/>
                                          </p:val>
                                        </p:tav>
                                        <p:tav tm="100000">
                                          <p:val>
                                            <p:strVal val="#ppt_w"/>
                                          </p:val>
                                        </p:tav>
                                      </p:tavLst>
                                    </p:anim>
                                    <p:anim calcmode="lin" valueType="num">
                                      <p:cBhvr additive="base">
                                        <p:cTn id="13" dur="1000"/>
                                        <p:tgtEl>
                                          <p:spTgt spid="2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2"/>
          <p:cNvSpPr txBox="1">
            <a:spLocks noGrp="1"/>
          </p:cNvSpPr>
          <p:nvPr>
            <p:ph type="title"/>
          </p:nvPr>
        </p:nvSpPr>
        <p:spPr>
          <a:xfrm>
            <a:off x="938499" y="511975"/>
            <a:ext cx="6436173"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DESCRIPTION OF MODULE</a:t>
            </a:r>
            <a:endParaRPr sz="3500" b="1" dirty="0">
              <a:solidFill>
                <a:schemeClr val="lt2"/>
              </a:solidFill>
              <a:latin typeface="EB Garamond"/>
              <a:ea typeface="EB Garamond"/>
              <a:cs typeface="EB Garamond"/>
              <a:sym typeface="EB Garamond"/>
            </a:endParaRPr>
          </a:p>
        </p:txBody>
      </p:sp>
      <p:sp>
        <p:nvSpPr>
          <p:cNvPr id="204" name="Google Shape;204;p42"/>
          <p:cNvSpPr txBox="1">
            <a:spLocks noGrp="1"/>
          </p:cNvSpPr>
          <p:nvPr>
            <p:ph type="body" idx="1"/>
          </p:nvPr>
        </p:nvSpPr>
        <p:spPr>
          <a:xfrm>
            <a:off x="865400" y="1248936"/>
            <a:ext cx="7172100" cy="3776547"/>
          </a:xfrm>
          <a:prstGeom prst="rect">
            <a:avLst/>
          </a:prstGeom>
        </p:spPr>
        <p:txBody>
          <a:bodyPr spcFirstLastPara="1" wrap="square" lIns="91425" tIns="91425" rIns="91425" bIns="91425" anchor="t" anchorCtr="0">
            <a:noAutofit/>
          </a:bodyPr>
          <a:lstStyle/>
          <a:p>
            <a:pPr marL="0" indent="0" algn="just">
              <a:buClr>
                <a:srgbClr val="000000"/>
              </a:buClr>
              <a:buNone/>
            </a:pPr>
            <a:r>
              <a:rPr lang="en-US" sz="2000" b="1" dirty="0">
                <a:solidFill>
                  <a:schemeClr val="bg1"/>
                </a:solidFill>
              </a:rPr>
              <a:t>2.DATA ACQUISTION MODULE</a:t>
            </a:r>
            <a:endParaRPr lang="en-IN" sz="2000" b="1" dirty="0">
              <a:solidFill>
                <a:schemeClr val="bg1"/>
              </a:solidFill>
            </a:endParaRP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indent="0">
              <a:spcAft>
                <a:spcPts val="1600"/>
              </a:spcAft>
              <a:buNone/>
            </a:pPr>
            <a:r>
              <a:rPr lang="en-US" sz="1800" dirty="0">
                <a:solidFill>
                  <a:schemeClr val="bg1"/>
                </a:solidFill>
              </a:rPr>
              <a:t>The Data Acquisition Module processes the raw sensor data collected by the Sensor. Module, converting it into digital format for further analysis. This module interfaces with the sensors and microcontrollers, ensuring reliable data transmission and synchronization.</a:t>
            </a:r>
            <a:endParaRPr lang="en-IN" sz="1800" dirty="0">
              <a:solidFill>
                <a:schemeClr val="bg1"/>
              </a:solidFill>
            </a:endParaRPr>
          </a:p>
          <a:p>
            <a:pPr marL="0" lvl="0" indent="0" algn="l" rtl="0">
              <a:spcBef>
                <a:spcPts val="0"/>
              </a:spcBef>
              <a:spcAft>
                <a:spcPts val="1600"/>
              </a:spcAft>
              <a:buNone/>
            </a:pPr>
            <a:endParaRPr sz="450" dirty="0"/>
          </a:p>
        </p:txBody>
      </p:sp>
      <p:cxnSp>
        <p:nvCxnSpPr>
          <p:cNvPr id="205" name="Google Shape;205;p42"/>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67816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additive="base">
                                        <p:cTn id="7" dur="100"/>
                                        <p:tgtEl>
                                          <p:spTgt spid="2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 calcmode="lin" valueType="num">
                                      <p:cBhvr additive="base">
                                        <p:cTn id="12" dur="1000"/>
                                        <p:tgtEl>
                                          <p:spTgt spid="204"/>
                                        </p:tgtEl>
                                        <p:attrNameLst>
                                          <p:attrName>ppt_w</p:attrName>
                                        </p:attrNameLst>
                                      </p:cBhvr>
                                      <p:tavLst>
                                        <p:tav tm="0">
                                          <p:val>
                                            <p:strVal val="0"/>
                                          </p:val>
                                        </p:tav>
                                        <p:tav tm="100000">
                                          <p:val>
                                            <p:strVal val="#ppt_w"/>
                                          </p:val>
                                        </p:tav>
                                      </p:tavLst>
                                    </p:anim>
                                    <p:anim calcmode="lin" valueType="num">
                                      <p:cBhvr additive="base">
                                        <p:cTn id="13" dur="1000"/>
                                        <p:tgtEl>
                                          <p:spTgt spid="2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2"/>
          <p:cNvSpPr txBox="1">
            <a:spLocks noGrp="1"/>
          </p:cNvSpPr>
          <p:nvPr>
            <p:ph type="title"/>
          </p:nvPr>
        </p:nvSpPr>
        <p:spPr>
          <a:xfrm>
            <a:off x="938499" y="511975"/>
            <a:ext cx="6436173"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DESCRIPTION OF MODULE</a:t>
            </a:r>
            <a:endParaRPr sz="3500" b="1" dirty="0">
              <a:solidFill>
                <a:schemeClr val="lt2"/>
              </a:solidFill>
              <a:latin typeface="EB Garamond"/>
              <a:ea typeface="EB Garamond"/>
              <a:cs typeface="EB Garamond"/>
              <a:sym typeface="EB Garamond"/>
            </a:endParaRPr>
          </a:p>
        </p:txBody>
      </p:sp>
      <p:sp>
        <p:nvSpPr>
          <p:cNvPr id="204" name="Google Shape;204;p42"/>
          <p:cNvSpPr txBox="1">
            <a:spLocks noGrp="1"/>
          </p:cNvSpPr>
          <p:nvPr>
            <p:ph type="body" idx="1"/>
          </p:nvPr>
        </p:nvSpPr>
        <p:spPr>
          <a:xfrm>
            <a:off x="865400" y="1248936"/>
            <a:ext cx="7172100" cy="3776547"/>
          </a:xfrm>
          <a:prstGeom prst="rect">
            <a:avLst/>
          </a:prstGeom>
        </p:spPr>
        <p:txBody>
          <a:bodyPr spcFirstLastPara="1" wrap="square" lIns="91425" tIns="91425" rIns="91425" bIns="91425" anchor="t" anchorCtr="0">
            <a:noAutofit/>
          </a:bodyPr>
          <a:lstStyle/>
          <a:p>
            <a:pPr marL="0" indent="0" algn="just">
              <a:buClr>
                <a:srgbClr val="000000"/>
              </a:buClr>
              <a:buNone/>
            </a:pPr>
            <a:r>
              <a:rPr lang="en-US" sz="2000" b="1" dirty="0">
                <a:solidFill>
                  <a:schemeClr val="bg1"/>
                </a:solidFill>
              </a:rPr>
              <a:t>3.DATA TRANSMISSION MODULE</a:t>
            </a:r>
            <a:endParaRPr lang="en-IN" sz="2000" b="1" dirty="0">
              <a:solidFill>
                <a:schemeClr val="bg1"/>
              </a:solidFill>
            </a:endParaRP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indent="0">
              <a:spcAft>
                <a:spcPts val="1600"/>
              </a:spcAft>
              <a:buNone/>
            </a:pPr>
            <a:r>
              <a:rPr lang="en-US" sz="1800" dirty="0">
                <a:solidFill>
                  <a:schemeClr val="bg1"/>
                </a:solidFill>
              </a:rPr>
              <a:t>The Data Transmission Module facilitates the transmission of processed sensor data to the central monitoring system or cloud-based server for analysis and storage. This module utilizes wireless communication protocols such as Wi-Fi, </a:t>
            </a:r>
            <a:r>
              <a:rPr lang="en-US" sz="1800" dirty="0" err="1">
                <a:solidFill>
                  <a:schemeClr val="bg1"/>
                </a:solidFill>
              </a:rPr>
              <a:t>LoRaWAN</a:t>
            </a:r>
            <a:r>
              <a:rPr lang="en-US" sz="1800" dirty="0">
                <a:solidFill>
                  <a:schemeClr val="bg1"/>
                </a:solidFill>
              </a:rPr>
              <a:t>, or GSM to transmit data over long distances, enabling remote monitoring capabilities</a:t>
            </a:r>
            <a:endParaRPr lang="en-IN" sz="1800" dirty="0">
              <a:solidFill>
                <a:schemeClr val="bg1"/>
              </a:solidFill>
            </a:endParaRPr>
          </a:p>
          <a:p>
            <a:pPr marL="0" lvl="0" indent="0" algn="l" rtl="0">
              <a:spcBef>
                <a:spcPts val="0"/>
              </a:spcBef>
              <a:spcAft>
                <a:spcPts val="1600"/>
              </a:spcAft>
              <a:buNone/>
            </a:pPr>
            <a:endParaRPr sz="450" dirty="0"/>
          </a:p>
        </p:txBody>
      </p:sp>
      <p:cxnSp>
        <p:nvCxnSpPr>
          <p:cNvPr id="205" name="Google Shape;205;p42"/>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9300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additive="base">
                                        <p:cTn id="7" dur="100"/>
                                        <p:tgtEl>
                                          <p:spTgt spid="2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 calcmode="lin" valueType="num">
                                      <p:cBhvr additive="base">
                                        <p:cTn id="12" dur="1000"/>
                                        <p:tgtEl>
                                          <p:spTgt spid="204"/>
                                        </p:tgtEl>
                                        <p:attrNameLst>
                                          <p:attrName>ppt_w</p:attrName>
                                        </p:attrNameLst>
                                      </p:cBhvr>
                                      <p:tavLst>
                                        <p:tav tm="0">
                                          <p:val>
                                            <p:strVal val="0"/>
                                          </p:val>
                                        </p:tav>
                                        <p:tav tm="100000">
                                          <p:val>
                                            <p:strVal val="#ppt_w"/>
                                          </p:val>
                                        </p:tav>
                                      </p:tavLst>
                                    </p:anim>
                                    <p:anim calcmode="lin" valueType="num">
                                      <p:cBhvr additive="base">
                                        <p:cTn id="13" dur="1000"/>
                                        <p:tgtEl>
                                          <p:spTgt spid="2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2"/>
          <p:cNvSpPr txBox="1">
            <a:spLocks noGrp="1"/>
          </p:cNvSpPr>
          <p:nvPr>
            <p:ph type="title"/>
          </p:nvPr>
        </p:nvSpPr>
        <p:spPr>
          <a:xfrm>
            <a:off x="938499" y="511975"/>
            <a:ext cx="6436173"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DESCRIPTION OF MODULE</a:t>
            </a:r>
            <a:endParaRPr sz="3500" b="1" dirty="0">
              <a:solidFill>
                <a:schemeClr val="lt2"/>
              </a:solidFill>
              <a:latin typeface="EB Garamond"/>
              <a:ea typeface="EB Garamond"/>
              <a:cs typeface="EB Garamond"/>
              <a:sym typeface="EB Garamond"/>
            </a:endParaRPr>
          </a:p>
        </p:txBody>
      </p:sp>
      <p:sp>
        <p:nvSpPr>
          <p:cNvPr id="204" name="Google Shape;204;p42"/>
          <p:cNvSpPr txBox="1">
            <a:spLocks noGrp="1"/>
          </p:cNvSpPr>
          <p:nvPr>
            <p:ph type="body" idx="1"/>
          </p:nvPr>
        </p:nvSpPr>
        <p:spPr>
          <a:xfrm>
            <a:off x="865400" y="1248936"/>
            <a:ext cx="7172100" cy="3776547"/>
          </a:xfrm>
          <a:prstGeom prst="rect">
            <a:avLst/>
          </a:prstGeom>
        </p:spPr>
        <p:txBody>
          <a:bodyPr spcFirstLastPara="1" wrap="square" lIns="91425" tIns="91425" rIns="91425" bIns="91425" anchor="t" anchorCtr="0">
            <a:noAutofit/>
          </a:bodyPr>
          <a:lstStyle/>
          <a:p>
            <a:pPr marL="0" indent="0" algn="just">
              <a:buClr>
                <a:srgbClr val="000000"/>
              </a:buClr>
              <a:buNone/>
            </a:pPr>
            <a:r>
              <a:rPr lang="en-US" sz="2000" b="1" dirty="0">
                <a:solidFill>
                  <a:schemeClr val="bg1"/>
                </a:solidFill>
              </a:rPr>
              <a:t>4.DATA ANALYTICS MODULE</a:t>
            </a:r>
            <a:endParaRPr lang="en-IN" sz="2000" b="1" dirty="0">
              <a:solidFill>
                <a:schemeClr val="bg1"/>
              </a:solidFill>
            </a:endParaRP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indent="0">
              <a:spcAft>
                <a:spcPts val="1600"/>
              </a:spcAft>
              <a:buNone/>
            </a:pPr>
            <a:r>
              <a:rPr lang="en-US" sz="1800" dirty="0">
                <a:solidFill>
                  <a:schemeClr val="bg1"/>
                </a:solidFill>
              </a:rPr>
              <a:t>The Data Analytics Module analyzes the transmitted sensor data in real time to detect anomalies indicative of potential gas and oil leakages. This module employs to identify deviations from normal operating conditions and trigger alert notifications.</a:t>
            </a:r>
          </a:p>
          <a:p>
            <a:pPr marL="0" lvl="0" indent="0" algn="l" rtl="0">
              <a:spcBef>
                <a:spcPts val="0"/>
              </a:spcBef>
              <a:spcAft>
                <a:spcPts val="1600"/>
              </a:spcAft>
              <a:buNone/>
            </a:pPr>
            <a:endParaRPr sz="450" dirty="0"/>
          </a:p>
        </p:txBody>
      </p:sp>
      <p:cxnSp>
        <p:nvCxnSpPr>
          <p:cNvPr id="205" name="Google Shape;205;p42"/>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0760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additive="base">
                                        <p:cTn id="7" dur="100"/>
                                        <p:tgtEl>
                                          <p:spTgt spid="2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 calcmode="lin" valueType="num">
                                      <p:cBhvr additive="base">
                                        <p:cTn id="12" dur="1000"/>
                                        <p:tgtEl>
                                          <p:spTgt spid="204"/>
                                        </p:tgtEl>
                                        <p:attrNameLst>
                                          <p:attrName>ppt_w</p:attrName>
                                        </p:attrNameLst>
                                      </p:cBhvr>
                                      <p:tavLst>
                                        <p:tav tm="0">
                                          <p:val>
                                            <p:strVal val="0"/>
                                          </p:val>
                                        </p:tav>
                                        <p:tav tm="100000">
                                          <p:val>
                                            <p:strVal val="#ppt_w"/>
                                          </p:val>
                                        </p:tav>
                                      </p:tavLst>
                                    </p:anim>
                                    <p:anim calcmode="lin" valueType="num">
                                      <p:cBhvr additive="base">
                                        <p:cTn id="13" dur="1000"/>
                                        <p:tgtEl>
                                          <p:spTgt spid="2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2"/>
          <p:cNvSpPr txBox="1">
            <a:spLocks noGrp="1"/>
          </p:cNvSpPr>
          <p:nvPr>
            <p:ph type="title"/>
          </p:nvPr>
        </p:nvSpPr>
        <p:spPr>
          <a:xfrm>
            <a:off x="938499" y="511975"/>
            <a:ext cx="6436173"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DESCRIPTION OF MODULE</a:t>
            </a:r>
            <a:endParaRPr sz="3500" b="1" dirty="0">
              <a:solidFill>
                <a:schemeClr val="lt2"/>
              </a:solidFill>
              <a:latin typeface="EB Garamond"/>
              <a:ea typeface="EB Garamond"/>
              <a:cs typeface="EB Garamond"/>
              <a:sym typeface="EB Garamond"/>
            </a:endParaRPr>
          </a:p>
        </p:txBody>
      </p:sp>
      <p:sp>
        <p:nvSpPr>
          <p:cNvPr id="204" name="Google Shape;204;p42"/>
          <p:cNvSpPr txBox="1">
            <a:spLocks noGrp="1"/>
          </p:cNvSpPr>
          <p:nvPr>
            <p:ph type="body" idx="1"/>
          </p:nvPr>
        </p:nvSpPr>
        <p:spPr>
          <a:xfrm>
            <a:off x="865400" y="1248936"/>
            <a:ext cx="7172100" cy="3776547"/>
          </a:xfrm>
          <a:prstGeom prst="rect">
            <a:avLst/>
          </a:prstGeom>
        </p:spPr>
        <p:txBody>
          <a:bodyPr spcFirstLastPara="1" wrap="square" lIns="91425" tIns="91425" rIns="91425" bIns="91425" anchor="t" anchorCtr="0">
            <a:noAutofit/>
          </a:bodyPr>
          <a:lstStyle/>
          <a:p>
            <a:pPr marL="0" indent="0" algn="just">
              <a:buClr>
                <a:srgbClr val="000000"/>
              </a:buClr>
              <a:buNone/>
            </a:pPr>
            <a:r>
              <a:rPr lang="en-US" sz="2000" b="1" dirty="0">
                <a:solidFill>
                  <a:schemeClr val="bg1"/>
                </a:solidFill>
              </a:rPr>
              <a:t>5.ALERTING MODULE</a:t>
            </a:r>
            <a:endParaRPr lang="en-IN" sz="2000" b="1" dirty="0">
              <a:solidFill>
                <a:schemeClr val="bg1"/>
              </a:solidFill>
            </a:endParaRP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indent="0">
              <a:spcAft>
                <a:spcPts val="1600"/>
              </a:spcAft>
              <a:buNone/>
            </a:pPr>
            <a:r>
              <a:rPr lang="en-US" sz="1800" dirty="0">
                <a:solidFill>
                  <a:schemeClr val="bg1"/>
                </a:solidFill>
              </a:rPr>
              <a:t>The Alerting Module is responsible for generating and transmitting alert notifications to relevant stakeholders in the event of detected anomalies or potential leakages. This module supports various notification channels, such as emergency calls ensuring timely response measures.</a:t>
            </a:r>
            <a:endParaRPr lang="en-IN" sz="1800" dirty="0">
              <a:solidFill>
                <a:schemeClr val="bg1"/>
              </a:solidFill>
            </a:endParaRPr>
          </a:p>
          <a:p>
            <a:pPr marL="0" lvl="0" indent="0" algn="l" rtl="0">
              <a:spcBef>
                <a:spcPts val="0"/>
              </a:spcBef>
              <a:spcAft>
                <a:spcPts val="1600"/>
              </a:spcAft>
              <a:buNone/>
            </a:pPr>
            <a:endParaRPr sz="450" dirty="0"/>
          </a:p>
        </p:txBody>
      </p:sp>
      <p:cxnSp>
        <p:nvCxnSpPr>
          <p:cNvPr id="205" name="Google Shape;205;p42"/>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6982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additive="base">
                                        <p:cTn id="7" dur="100"/>
                                        <p:tgtEl>
                                          <p:spTgt spid="2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 calcmode="lin" valueType="num">
                                      <p:cBhvr additive="base">
                                        <p:cTn id="12" dur="1000"/>
                                        <p:tgtEl>
                                          <p:spTgt spid="204"/>
                                        </p:tgtEl>
                                        <p:attrNameLst>
                                          <p:attrName>ppt_w</p:attrName>
                                        </p:attrNameLst>
                                      </p:cBhvr>
                                      <p:tavLst>
                                        <p:tav tm="0">
                                          <p:val>
                                            <p:strVal val="0"/>
                                          </p:val>
                                        </p:tav>
                                        <p:tav tm="100000">
                                          <p:val>
                                            <p:strVal val="#ppt_w"/>
                                          </p:val>
                                        </p:tav>
                                      </p:tavLst>
                                    </p:anim>
                                    <p:anim calcmode="lin" valueType="num">
                                      <p:cBhvr additive="base">
                                        <p:cTn id="13" dur="1000"/>
                                        <p:tgtEl>
                                          <p:spTgt spid="2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2"/>
          <p:cNvSpPr txBox="1">
            <a:spLocks noGrp="1"/>
          </p:cNvSpPr>
          <p:nvPr>
            <p:ph type="title"/>
          </p:nvPr>
        </p:nvSpPr>
        <p:spPr>
          <a:xfrm>
            <a:off x="938499" y="511975"/>
            <a:ext cx="6436173"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DESCRIPTION OF MODULE</a:t>
            </a:r>
            <a:endParaRPr sz="3500" b="1" dirty="0">
              <a:solidFill>
                <a:schemeClr val="lt2"/>
              </a:solidFill>
              <a:latin typeface="EB Garamond"/>
              <a:ea typeface="EB Garamond"/>
              <a:cs typeface="EB Garamond"/>
              <a:sym typeface="EB Garamond"/>
            </a:endParaRPr>
          </a:p>
        </p:txBody>
      </p:sp>
      <p:sp>
        <p:nvSpPr>
          <p:cNvPr id="204" name="Google Shape;204;p42"/>
          <p:cNvSpPr txBox="1">
            <a:spLocks noGrp="1"/>
          </p:cNvSpPr>
          <p:nvPr>
            <p:ph type="body" idx="1"/>
          </p:nvPr>
        </p:nvSpPr>
        <p:spPr>
          <a:xfrm>
            <a:off x="865400" y="1248936"/>
            <a:ext cx="7172100" cy="3776547"/>
          </a:xfrm>
          <a:prstGeom prst="rect">
            <a:avLst/>
          </a:prstGeom>
        </p:spPr>
        <p:txBody>
          <a:bodyPr spcFirstLastPara="1" wrap="square" lIns="91425" tIns="91425" rIns="91425" bIns="91425" anchor="t" anchorCtr="0">
            <a:noAutofit/>
          </a:bodyPr>
          <a:lstStyle/>
          <a:p>
            <a:pPr marL="0" indent="0" algn="just">
              <a:buClr>
                <a:srgbClr val="000000"/>
              </a:buClr>
              <a:buNone/>
            </a:pPr>
            <a:r>
              <a:rPr lang="en-US" sz="2000" b="1" dirty="0">
                <a:solidFill>
                  <a:schemeClr val="bg1"/>
                </a:solidFill>
              </a:rPr>
              <a:t>6.USER MODULE</a:t>
            </a:r>
            <a:endParaRPr lang="en-IN" sz="2000" b="1" dirty="0">
              <a:solidFill>
                <a:schemeClr val="bg1"/>
              </a:solidFill>
            </a:endParaRP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lvl="0" indent="0">
              <a:spcAft>
                <a:spcPts val="1600"/>
              </a:spcAft>
              <a:buNone/>
            </a:pPr>
            <a:r>
              <a:rPr lang="en-US" sz="1800" dirty="0">
                <a:solidFill>
                  <a:schemeClr val="bg1"/>
                </a:solidFill>
              </a:rPr>
              <a:t>The User Interface Module provides a graphical user interface (GUI) for stakeholders to visualize sensor data. This module helps in decision-making.</a:t>
            </a:r>
            <a:endParaRPr sz="1800" dirty="0">
              <a:solidFill>
                <a:schemeClr val="bg1"/>
              </a:solidFill>
            </a:endParaRPr>
          </a:p>
        </p:txBody>
      </p:sp>
      <p:cxnSp>
        <p:nvCxnSpPr>
          <p:cNvPr id="205" name="Google Shape;205;p42"/>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27249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additive="base">
                                        <p:cTn id="7" dur="100"/>
                                        <p:tgtEl>
                                          <p:spTgt spid="2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 calcmode="lin" valueType="num">
                                      <p:cBhvr additive="base">
                                        <p:cTn id="12" dur="1000"/>
                                        <p:tgtEl>
                                          <p:spTgt spid="204"/>
                                        </p:tgtEl>
                                        <p:attrNameLst>
                                          <p:attrName>ppt_w</p:attrName>
                                        </p:attrNameLst>
                                      </p:cBhvr>
                                      <p:tavLst>
                                        <p:tav tm="0">
                                          <p:val>
                                            <p:strVal val="0"/>
                                          </p:val>
                                        </p:tav>
                                        <p:tav tm="100000">
                                          <p:val>
                                            <p:strVal val="#ppt_w"/>
                                          </p:val>
                                        </p:tav>
                                      </p:tavLst>
                                    </p:anim>
                                    <p:anim calcmode="lin" valueType="num">
                                      <p:cBhvr additive="base">
                                        <p:cTn id="13" dur="1000"/>
                                        <p:tgtEl>
                                          <p:spTgt spid="2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3760331" y="2753346"/>
            <a:ext cx="4432097" cy="1408893"/>
          </a:xfrm>
          <a:prstGeom prst="rect">
            <a:avLst/>
          </a:prstGeom>
        </p:spPr>
        <p:txBody>
          <a:bodyPr spcFirstLastPara="1" wrap="square" lIns="91425" tIns="91425" rIns="91425" bIns="91425" anchor="b" anchorCtr="0">
            <a:noAutofit/>
          </a:bodyPr>
          <a:lstStyle/>
          <a:p>
            <a:pPr lvl="0">
              <a:lnSpc>
                <a:spcPct val="90000"/>
              </a:lnSpc>
            </a:pPr>
            <a:r>
              <a:rPr lang="en-US" sz="3200" dirty="0">
                <a:solidFill>
                  <a:schemeClr val="bg1"/>
                </a:solidFill>
                <a:highlight>
                  <a:srgbClr val="001633"/>
                </a:highlight>
                <a:ea typeface="EB Garamond"/>
                <a:cs typeface="EB Garamond"/>
              </a:rPr>
              <a:t>IMPLEMENTATION</a:t>
            </a:r>
            <a:endParaRPr sz="3500" b="1" dirty="0">
              <a:solidFill>
                <a:schemeClr val="bg1"/>
              </a:solidFill>
              <a:highlight>
                <a:srgbClr val="001633"/>
              </a:highlight>
              <a:latin typeface="EB Garamond"/>
              <a:ea typeface="EB Garamond"/>
              <a:cs typeface="EB Garamond"/>
              <a:sym typeface="EB Garamond"/>
            </a:endParaRPr>
          </a:p>
        </p:txBody>
      </p:sp>
      <p:sp>
        <p:nvSpPr>
          <p:cNvPr id="241" name="Google Shape;241;p47"/>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242" name="Google Shape;242;p47"/>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144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1000"/>
                                        <p:tgtEl>
                                          <p:spTgt spid="24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 calcmode="lin" valueType="num">
                                      <p:cBhvr additive="base">
                                        <p:cTn id="10" dur="1000"/>
                                        <p:tgtEl>
                                          <p:spTgt spid="2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3760320" y="3453850"/>
            <a:ext cx="3068700" cy="598800"/>
          </a:xfrm>
          <a:prstGeom prst="rect">
            <a:avLst/>
          </a:prstGeom>
        </p:spPr>
        <p:txBody>
          <a:bodyPr spcFirstLastPara="1" wrap="square" lIns="91425" tIns="91425" rIns="91425" bIns="91425" anchor="b" anchorCtr="0">
            <a:noAutofit/>
          </a:bodyPr>
          <a:lstStyle/>
          <a:p>
            <a:pPr marL="0" lvl="0" indent="0" algn="l" rtl="0">
              <a:lnSpc>
                <a:spcPct val="90000"/>
              </a:lnSpc>
              <a:spcBef>
                <a:spcPts val="0"/>
              </a:spcBef>
              <a:spcAft>
                <a:spcPts val="0"/>
              </a:spcAft>
              <a:buClr>
                <a:srgbClr val="044CF0"/>
              </a:buClr>
              <a:buSzPts val="4400"/>
              <a:buFont typeface="Calibri"/>
              <a:buNone/>
            </a:pPr>
            <a:r>
              <a:rPr lang="en" sz="3500" b="1">
                <a:latin typeface="EB Garamond"/>
                <a:ea typeface="EB Garamond"/>
                <a:cs typeface="EB Garamond"/>
                <a:sym typeface="EB Garamond"/>
              </a:rPr>
              <a:t>ABSTRACT</a:t>
            </a:r>
            <a:endParaRPr/>
          </a:p>
        </p:txBody>
      </p:sp>
      <p:sp>
        <p:nvSpPr>
          <p:cNvPr id="167" name="Google Shape;167;p37"/>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168" name="Google Shape;168;p37"/>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1000"/>
                                        <p:tgtEl>
                                          <p:spTgt spid="16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 calcmode="lin" valueType="num">
                                      <p:cBhvr additive="base">
                                        <p:cTn id="10" dur="1000"/>
                                        <p:tgtEl>
                                          <p:spTgt spid="1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4"/>
          <p:cNvSpPr txBox="1">
            <a:spLocks noGrp="1"/>
          </p:cNvSpPr>
          <p:nvPr>
            <p:ph type="title"/>
          </p:nvPr>
        </p:nvSpPr>
        <p:spPr>
          <a:xfrm>
            <a:off x="938499" y="511975"/>
            <a:ext cx="7759452" cy="85815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highlight>
                  <a:schemeClr val="dk1"/>
                </a:highlight>
                <a:latin typeface="EB Garamond"/>
                <a:ea typeface="EB Garamond"/>
                <a:cs typeface="EB Garamond"/>
                <a:sym typeface="EB Garamond"/>
              </a:rPr>
              <a:t>GAS LEAK DETECTION</a:t>
            </a:r>
            <a:endParaRPr sz="3500" b="1" dirty="0">
              <a:solidFill>
                <a:schemeClr val="lt2"/>
              </a:solidFill>
              <a:highlight>
                <a:schemeClr val="dk1"/>
              </a:highlight>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highlight>
                <a:schemeClr val="dk1"/>
              </a:highlight>
              <a:latin typeface="EB Garamond"/>
              <a:ea typeface="EB Garamond"/>
              <a:cs typeface="EB Garamond"/>
              <a:sym typeface="EB Garamond"/>
            </a:endParaRPr>
          </a:p>
        </p:txBody>
      </p:sp>
      <p:sp>
        <p:nvSpPr>
          <p:cNvPr id="218" name="Google Shape;218;p44"/>
          <p:cNvSpPr txBox="1">
            <a:spLocks noGrp="1"/>
          </p:cNvSpPr>
          <p:nvPr>
            <p:ph type="body" idx="1"/>
          </p:nvPr>
        </p:nvSpPr>
        <p:spPr>
          <a:xfrm>
            <a:off x="364273" y="1070517"/>
            <a:ext cx="7673227" cy="373194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lvl="0" indent="0" algn="l" rtl="0">
              <a:spcBef>
                <a:spcPts val="0"/>
              </a:spcBef>
              <a:spcAft>
                <a:spcPts val="1600"/>
              </a:spcAft>
              <a:buNone/>
            </a:pPr>
            <a:endParaRPr sz="450" dirty="0"/>
          </a:p>
        </p:txBody>
      </p:sp>
      <p:cxnSp>
        <p:nvCxnSpPr>
          <p:cNvPr id="219" name="Google Shape;219;p44"/>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0" name="Google Shape;220;p44"/>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pic>
        <p:nvPicPr>
          <p:cNvPr id="3" name="Content Placeholder 4">
            <a:extLst>
              <a:ext uri="{FF2B5EF4-FFF2-40B4-BE49-F238E27FC236}">
                <a16:creationId xmlns:a16="http://schemas.microsoft.com/office/drawing/2014/main" id="{259E5127-855B-FBD1-AE2D-AAD99E090E04}"/>
              </a:ext>
            </a:extLst>
          </p:cNvPr>
          <p:cNvPicPr>
            <a:picLocks noChangeAspect="1"/>
          </p:cNvPicPr>
          <p:nvPr/>
        </p:nvPicPr>
        <p:blipFill>
          <a:blip r:embed="rId3"/>
          <a:stretch>
            <a:fillRect/>
          </a:stretch>
        </p:blipFill>
        <p:spPr>
          <a:xfrm>
            <a:off x="938499" y="1453375"/>
            <a:ext cx="6399003" cy="3066586"/>
          </a:xfrm>
          <a:prstGeom prst="rect">
            <a:avLst/>
          </a:prstGeom>
          <a:noFill/>
          <a:ln>
            <a:noFill/>
          </a:ln>
        </p:spPr>
      </p:pic>
    </p:spTree>
    <p:extLst>
      <p:ext uri="{BB962C8B-B14F-4D97-AF65-F5344CB8AC3E}">
        <p14:creationId xmlns:p14="http://schemas.microsoft.com/office/powerpoint/2010/main" val="366827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100"/>
                                        <p:tgtEl>
                                          <p:spTgt spid="2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18"/>
                                        </p:tgtEl>
                                        <p:attrNameLst>
                                          <p:attrName>style.visibility</p:attrName>
                                        </p:attrNameLst>
                                      </p:cBhvr>
                                      <p:to>
                                        <p:strVal val="visible"/>
                                      </p:to>
                                    </p:set>
                                    <p:anim calcmode="lin" valueType="num">
                                      <p:cBhvr additive="base">
                                        <p:cTn id="12" dur="1000"/>
                                        <p:tgtEl>
                                          <p:spTgt spid="218"/>
                                        </p:tgtEl>
                                        <p:attrNameLst>
                                          <p:attrName>ppt_w</p:attrName>
                                        </p:attrNameLst>
                                      </p:cBhvr>
                                      <p:tavLst>
                                        <p:tav tm="0">
                                          <p:val>
                                            <p:strVal val="0"/>
                                          </p:val>
                                        </p:tav>
                                        <p:tav tm="100000">
                                          <p:val>
                                            <p:strVal val="#ppt_w"/>
                                          </p:val>
                                        </p:tav>
                                      </p:tavLst>
                                    </p:anim>
                                    <p:anim calcmode="lin" valueType="num">
                                      <p:cBhvr additive="base">
                                        <p:cTn id="13" dur="1000"/>
                                        <p:tgtEl>
                                          <p:spTgt spid="2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4"/>
          <p:cNvSpPr txBox="1">
            <a:spLocks noGrp="1"/>
          </p:cNvSpPr>
          <p:nvPr>
            <p:ph type="title"/>
          </p:nvPr>
        </p:nvSpPr>
        <p:spPr>
          <a:xfrm>
            <a:off x="938499" y="511975"/>
            <a:ext cx="7759452" cy="85815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highlight>
                  <a:schemeClr val="dk1"/>
                </a:highlight>
                <a:latin typeface="EB Garamond"/>
                <a:ea typeface="EB Garamond"/>
                <a:cs typeface="EB Garamond"/>
                <a:sym typeface="EB Garamond"/>
              </a:rPr>
              <a:t>OIL LEAK DETECTION</a:t>
            </a:r>
            <a:endParaRPr sz="3500" b="1" dirty="0">
              <a:solidFill>
                <a:schemeClr val="lt2"/>
              </a:solidFill>
              <a:highlight>
                <a:schemeClr val="dk1"/>
              </a:highlight>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highlight>
                <a:schemeClr val="dk1"/>
              </a:highlight>
              <a:latin typeface="EB Garamond"/>
              <a:ea typeface="EB Garamond"/>
              <a:cs typeface="EB Garamond"/>
              <a:sym typeface="EB Garamond"/>
            </a:endParaRPr>
          </a:p>
        </p:txBody>
      </p:sp>
      <p:sp>
        <p:nvSpPr>
          <p:cNvPr id="218" name="Google Shape;218;p44"/>
          <p:cNvSpPr txBox="1">
            <a:spLocks noGrp="1"/>
          </p:cNvSpPr>
          <p:nvPr>
            <p:ph type="body" idx="1"/>
          </p:nvPr>
        </p:nvSpPr>
        <p:spPr>
          <a:xfrm>
            <a:off x="364273" y="1070517"/>
            <a:ext cx="7673227" cy="373194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lvl="0" indent="0" algn="l" rtl="0">
              <a:spcBef>
                <a:spcPts val="0"/>
              </a:spcBef>
              <a:spcAft>
                <a:spcPts val="1600"/>
              </a:spcAft>
              <a:buNone/>
            </a:pPr>
            <a:endParaRPr sz="450" dirty="0"/>
          </a:p>
        </p:txBody>
      </p:sp>
      <p:cxnSp>
        <p:nvCxnSpPr>
          <p:cNvPr id="219" name="Google Shape;219;p44"/>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0" name="Google Shape;220;p44"/>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pic>
        <p:nvPicPr>
          <p:cNvPr id="2" name="Content Placeholder 6">
            <a:extLst>
              <a:ext uri="{FF2B5EF4-FFF2-40B4-BE49-F238E27FC236}">
                <a16:creationId xmlns:a16="http://schemas.microsoft.com/office/drawing/2014/main" id="{0DED2D2A-4A86-2C73-F334-8911E3E870F2}"/>
              </a:ext>
            </a:extLst>
          </p:cNvPr>
          <p:cNvPicPr>
            <a:picLocks noChangeAspect="1"/>
          </p:cNvPicPr>
          <p:nvPr/>
        </p:nvPicPr>
        <p:blipFill>
          <a:blip r:embed="rId3"/>
          <a:stretch>
            <a:fillRect/>
          </a:stretch>
        </p:blipFill>
        <p:spPr>
          <a:xfrm>
            <a:off x="907926" y="1295941"/>
            <a:ext cx="6585920" cy="3432334"/>
          </a:xfrm>
          <a:prstGeom prst="rect">
            <a:avLst/>
          </a:prstGeom>
          <a:noFill/>
          <a:ln>
            <a:noFill/>
          </a:ln>
        </p:spPr>
      </p:pic>
    </p:spTree>
    <p:extLst>
      <p:ext uri="{BB962C8B-B14F-4D97-AF65-F5344CB8AC3E}">
        <p14:creationId xmlns:p14="http://schemas.microsoft.com/office/powerpoint/2010/main" val="184194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100"/>
                                        <p:tgtEl>
                                          <p:spTgt spid="2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18"/>
                                        </p:tgtEl>
                                        <p:attrNameLst>
                                          <p:attrName>style.visibility</p:attrName>
                                        </p:attrNameLst>
                                      </p:cBhvr>
                                      <p:to>
                                        <p:strVal val="visible"/>
                                      </p:to>
                                    </p:set>
                                    <p:anim calcmode="lin" valueType="num">
                                      <p:cBhvr additive="base">
                                        <p:cTn id="12" dur="1000"/>
                                        <p:tgtEl>
                                          <p:spTgt spid="218"/>
                                        </p:tgtEl>
                                        <p:attrNameLst>
                                          <p:attrName>ppt_w</p:attrName>
                                        </p:attrNameLst>
                                      </p:cBhvr>
                                      <p:tavLst>
                                        <p:tav tm="0">
                                          <p:val>
                                            <p:strVal val="0"/>
                                          </p:val>
                                        </p:tav>
                                        <p:tav tm="100000">
                                          <p:val>
                                            <p:strVal val="#ppt_w"/>
                                          </p:val>
                                        </p:tav>
                                      </p:tavLst>
                                    </p:anim>
                                    <p:anim calcmode="lin" valueType="num">
                                      <p:cBhvr additive="base">
                                        <p:cTn id="13" dur="1000"/>
                                        <p:tgtEl>
                                          <p:spTgt spid="2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3762577" y="2695736"/>
            <a:ext cx="4033200" cy="1408893"/>
          </a:xfrm>
          <a:prstGeom prst="rect">
            <a:avLst/>
          </a:prstGeom>
        </p:spPr>
        <p:txBody>
          <a:bodyPr spcFirstLastPara="1" wrap="square" lIns="91425" tIns="91425" rIns="91425" bIns="91425" anchor="b" anchorCtr="0">
            <a:noAutofit/>
          </a:bodyPr>
          <a:lstStyle/>
          <a:p>
            <a:pPr lvl="0">
              <a:lnSpc>
                <a:spcPct val="90000"/>
              </a:lnSpc>
            </a:pPr>
            <a:r>
              <a:rPr lang="en-US" sz="3200" dirty="0">
                <a:solidFill>
                  <a:schemeClr val="bg1"/>
                </a:solidFill>
                <a:highlight>
                  <a:srgbClr val="001633"/>
                </a:highlight>
                <a:ea typeface="EB Garamond"/>
                <a:cs typeface="EB Garamond"/>
              </a:rPr>
              <a:t>CONCLUSION</a:t>
            </a:r>
            <a:endParaRPr sz="3500" b="1" dirty="0">
              <a:solidFill>
                <a:schemeClr val="bg1"/>
              </a:solidFill>
              <a:highlight>
                <a:srgbClr val="001633"/>
              </a:highlight>
              <a:latin typeface="EB Garamond"/>
              <a:ea typeface="EB Garamond"/>
              <a:cs typeface="EB Garamond"/>
              <a:sym typeface="EB Garamond"/>
            </a:endParaRPr>
          </a:p>
        </p:txBody>
      </p:sp>
      <p:sp>
        <p:nvSpPr>
          <p:cNvPr id="241" name="Google Shape;241;p47"/>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242" name="Google Shape;242;p47"/>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3293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1000"/>
                                        <p:tgtEl>
                                          <p:spTgt spid="24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 calcmode="lin" valueType="num">
                                      <p:cBhvr additive="base">
                                        <p:cTn id="10" dur="1000"/>
                                        <p:tgtEl>
                                          <p:spTgt spid="2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9"/>
          <p:cNvSpPr txBox="1">
            <a:spLocks noGrp="1"/>
          </p:cNvSpPr>
          <p:nvPr>
            <p:ph type="title"/>
          </p:nvPr>
        </p:nvSpPr>
        <p:spPr>
          <a:xfrm>
            <a:off x="938500" y="511975"/>
            <a:ext cx="4553400"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CONCLUSION</a:t>
            </a:r>
            <a:endParaRPr sz="3500" b="1" dirty="0">
              <a:solidFill>
                <a:schemeClr val="lt2"/>
              </a:solidFill>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highlight>
                <a:schemeClr val="dk1"/>
              </a:highlight>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highlight>
                <a:schemeClr val="dk1"/>
              </a:highlight>
              <a:latin typeface="EB Garamond"/>
              <a:ea typeface="EB Garamond"/>
              <a:cs typeface="EB Garamond"/>
              <a:sym typeface="EB Garamond"/>
            </a:endParaRPr>
          </a:p>
        </p:txBody>
      </p:sp>
      <p:sp>
        <p:nvSpPr>
          <p:cNvPr id="255" name="Google Shape;255;p49"/>
          <p:cNvSpPr txBox="1">
            <a:spLocks noGrp="1"/>
          </p:cNvSpPr>
          <p:nvPr>
            <p:ph type="body" idx="1"/>
          </p:nvPr>
        </p:nvSpPr>
        <p:spPr>
          <a:xfrm>
            <a:off x="801430" y="1025911"/>
            <a:ext cx="7172100" cy="4029309"/>
          </a:xfrm>
          <a:prstGeom prst="rect">
            <a:avLst/>
          </a:prstGeom>
        </p:spPr>
        <p:txBody>
          <a:bodyPr spcFirstLastPara="1" wrap="square" lIns="91425" tIns="91425" rIns="91425" bIns="91425" anchor="t" anchorCtr="0">
            <a:noAutofit/>
          </a:bodyPr>
          <a:lstStyle/>
          <a:p>
            <a:pPr marL="133350" indent="0" algn="just">
              <a:lnSpc>
                <a:spcPct val="115000"/>
              </a:lnSpc>
              <a:spcBef>
                <a:spcPts val="2100"/>
              </a:spcBef>
              <a:buSzPts val="1500"/>
              <a:buNone/>
            </a:pPr>
            <a:r>
              <a:rPr lang="en-US" sz="1600" dirty="0">
                <a:solidFill>
                  <a:schemeClr val="bg1"/>
                </a:solidFill>
              </a:rPr>
              <a:t>The Gas and Oil Leakage Detection System (GOLDS) is a significant advancement in oil and gas infrastructure monitoring, offering a proactive and reliable solution for detecting and mitigating gas and oil leakages. Through IoT integration, advanced sensors, and real-time monitoring, GOLDS ensures robust functionality, accuracy, and scalability. Its rapid response times, remote monitoring capabilities, and scalability enhance risk management and operational efficiency. GOLDS improves safety, protects the environment, and supports regulatory compliance, contributing to a sustainable energy future. Continued refinement will further enhance its capabilities, solidifying its role as an indispensable tool for ensuring operational integrity and environmental stewardship in the oil and gas sector.</a:t>
            </a:r>
          </a:p>
          <a:p>
            <a:pPr marL="133350" lvl="0" indent="0" algn="just" rtl="0">
              <a:lnSpc>
                <a:spcPct val="115000"/>
              </a:lnSpc>
              <a:spcBef>
                <a:spcPts val="2100"/>
              </a:spcBef>
              <a:spcAft>
                <a:spcPts val="0"/>
              </a:spcAft>
              <a:buClr>
                <a:schemeClr val="lt1"/>
              </a:buClr>
              <a:buSzPts val="1500"/>
              <a:buNone/>
            </a:pPr>
            <a:endParaRPr sz="1500" dirty="0">
              <a:latin typeface="Times New Roman"/>
              <a:ea typeface="Times New Roman"/>
              <a:cs typeface="Times New Roman"/>
              <a:sym typeface="Times New Roman"/>
            </a:endParaRPr>
          </a:p>
          <a:p>
            <a:pPr marL="0" lvl="0" indent="0" algn="l" rtl="0">
              <a:spcBef>
                <a:spcPts val="2100"/>
              </a:spcBef>
              <a:spcAft>
                <a:spcPts val="1600"/>
              </a:spcAft>
              <a:buNone/>
            </a:pPr>
            <a:endParaRPr sz="1800" dirty="0">
              <a:latin typeface="Times New Roman"/>
              <a:ea typeface="Times New Roman"/>
              <a:cs typeface="Times New Roman"/>
              <a:sym typeface="Times New Roman"/>
            </a:endParaRPr>
          </a:p>
        </p:txBody>
      </p:sp>
      <p:cxnSp>
        <p:nvCxnSpPr>
          <p:cNvPr id="256" name="Google Shape;256;p49"/>
          <p:cNvCxnSpPr/>
          <p:nvPr/>
        </p:nvCxnSpPr>
        <p:spPr>
          <a:xfrm>
            <a:off x="1084950" y="468800"/>
            <a:ext cx="26520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57" name="Google Shape;257;p4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1000"/>
                                        <p:tgtEl>
                                          <p:spTgt spid="25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 calcmode="lin" valueType="num">
                                      <p:cBhvr additive="base">
                                        <p:cTn id="12" dur="1000"/>
                                        <p:tgtEl>
                                          <p:spTgt spid="255"/>
                                        </p:tgtEl>
                                        <p:attrNameLst>
                                          <p:attrName>ppt_w</p:attrName>
                                        </p:attrNameLst>
                                      </p:cBhvr>
                                      <p:tavLst>
                                        <p:tav tm="0">
                                          <p:val>
                                            <p:strVal val="0"/>
                                          </p:val>
                                        </p:tav>
                                        <p:tav tm="100000">
                                          <p:val>
                                            <p:strVal val="#ppt_w"/>
                                          </p:val>
                                        </p:tav>
                                      </p:tavLst>
                                    </p:anim>
                                    <p:anim calcmode="lin" valueType="num">
                                      <p:cBhvr additive="base">
                                        <p:cTn id="13" dur="1000"/>
                                        <p:tgtEl>
                                          <p:spTgt spid="25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0"/>
          <p:cNvSpPr txBox="1">
            <a:spLocks noGrp="1"/>
          </p:cNvSpPr>
          <p:nvPr>
            <p:ph type="title"/>
          </p:nvPr>
        </p:nvSpPr>
        <p:spPr>
          <a:xfrm>
            <a:off x="1192100" y="1781750"/>
            <a:ext cx="65634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8"/>
          <p:cNvSpPr txBox="1">
            <a:spLocks noGrp="1"/>
          </p:cNvSpPr>
          <p:nvPr>
            <p:ph type="title"/>
          </p:nvPr>
        </p:nvSpPr>
        <p:spPr>
          <a:xfrm>
            <a:off x="938500" y="458425"/>
            <a:ext cx="5735700"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a:solidFill>
                  <a:schemeClr val="lt2"/>
                </a:solidFill>
                <a:highlight>
                  <a:schemeClr val="dk1"/>
                </a:highlight>
                <a:latin typeface="EB Garamond"/>
                <a:ea typeface="EB Garamond"/>
                <a:cs typeface="EB Garamond"/>
                <a:sym typeface="EB Garamond"/>
              </a:rPr>
              <a:t>ABSTRACT</a:t>
            </a:r>
            <a:endParaRPr>
              <a:solidFill>
                <a:schemeClr val="lt2"/>
              </a:solidFill>
            </a:endParaRPr>
          </a:p>
        </p:txBody>
      </p:sp>
      <p:sp>
        <p:nvSpPr>
          <p:cNvPr id="174" name="Google Shape;174;p38"/>
          <p:cNvSpPr txBox="1">
            <a:spLocks noGrp="1"/>
          </p:cNvSpPr>
          <p:nvPr>
            <p:ph type="body" idx="1"/>
          </p:nvPr>
        </p:nvSpPr>
        <p:spPr>
          <a:xfrm>
            <a:off x="938500" y="1246025"/>
            <a:ext cx="7172100" cy="35735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800" dirty="0">
              <a:latin typeface="Times New Roman"/>
              <a:ea typeface="Times New Roman"/>
              <a:cs typeface="Times New Roman"/>
              <a:sym typeface="Times New Roman"/>
            </a:endParaRPr>
          </a:p>
          <a:p>
            <a:pPr marL="0" indent="0" algn="just">
              <a:buClr>
                <a:srgbClr val="000000"/>
              </a:buClr>
              <a:buNone/>
            </a:pPr>
            <a:r>
              <a:rPr lang="en-US" sz="1800" dirty="0">
                <a:solidFill>
                  <a:schemeClr val="bg1"/>
                </a:solidFill>
              </a:rPr>
              <a:t>The Gas and Oil Leakage Detection System (GOLDS) addresses the critical need for timely detection of leaks in oil and gas infrastructure. Using advanced sensors GOLDS provides accurate detection and rapid response to potential leaks. The system enhances operational efficiency and reduces maintenance costs through wireless sensor networks. Its scalability makes it suitable for various industrial applications, effectively safeguarding assets, protecting the environment, and ensuring regulatory compliance.</a:t>
            </a: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lvl="0" indent="0" algn="l" rtl="0">
              <a:spcBef>
                <a:spcPts val="0"/>
              </a:spcBef>
              <a:spcAft>
                <a:spcPts val="1600"/>
              </a:spcAft>
              <a:buNone/>
            </a:pPr>
            <a:endParaRPr sz="450" dirty="0"/>
          </a:p>
        </p:txBody>
      </p:sp>
      <p:cxnSp>
        <p:nvCxnSpPr>
          <p:cNvPr id="175" name="Google Shape;175;p38"/>
          <p:cNvCxnSpPr/>
          <p:nvPr/>
        </p:nvCxnSpPr>
        <p:spPr>
          <a:xfrm>
            <a:off x="1058150" y="458425"/>
            <a:ext cx="2379900" cy="63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6" name="Google Shape;176;p38"/>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1000"/>
                                        <p:tgtEl>
                                          <p:spTgt spid="17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 calcmode="lin" valueType="num">
                                      <p:cBhvr additive="base">
                                        <p:cTn id="12" dur="1000"/>
                                        <p:tgtEl>
                                          <p:spTgt spid="174"/>
                                        </p:tgtEl>
                                        <p:attrNameLst>
                                          <p:attrName>ppt_w</p:attrName>
                                        </p:attrNameLst>
                                      </p:cBhvr>
                                      <p:tavLst>
                                        <p:tav tm="0">
                                          <p:val>
                                            <p:strVal val="0"/>
                                          </p:val>
                                        </p:tav>
                                        <p:tav tm="100000">
                                          <p:val>
                                            <p:strVal val="#ppt_w"/>
                                          </p:val>
                                        </p:tav>
                                      </p:tavLst>
                                    </p:anim>
                                    <p:anim calcmode="lin" valueType="num">
                                      <p:cBhvr additive="base">
                                        <p:cTn id="13" dur="1000"/>
                                        <p:tgtEl>
                                          <p:spTgt spid="17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a:off x="3760320" y="2817541"/>
            <a:ext cx="3068700" cy="1702419"/>
          </a:xfrm>
          <a:prstGeom prst="rect">
            <a:avLst/>
          </a:prstGeom>
        </p:spPr>
        <p:txBody>
          <a:bodyPr spcFirstLastPara="1" wrap="square" lIns="91425" tIns="91425" rIns="91425" bIns="91425" anchor="b" anchorCtr="0">
            <a:noAutofit/>
          </a:bodyPr>
          <a:lstStyle/>
          <a:p>
            <a:pPr lvl="0">
              <a:lnSpc>
                <a:spcPct val="90000"/>
              </a:lnSpc>
            </a:pPr>
            <a:r>
              <a:rPr lang="en-IN" sz="3500" b="1" dirty="0">
                <a:highlight>
                  <a:srgbClr val="001633"/>
                </a:highlight>
                <a:latin typeface="EB Garamond"/>
                <a:ea typeface="EB Garamond"/>
                <a:cs typeface="EB Garamond"/>
                <a:sym typeface="EB Garamond"/>
              </a:rPr>
              <a:t>EXISTING </a:t>
            </a:r>
            <a:br>
              <a:rPr lang="en-IN" sz="3500" b="1" dirty="0">
                <a:highlight>
                  <a:srgbClr val="001633"/>
                </a:highlight>
                <a:latin typeface="EB Garamond"/>
                <a:ea typeface="EB Garamond"/>
                <a:cs typeface="EB Garamond"/>
                <a:sym typeface="EB Garamond"/>
              </a:rPr>
            </a:br>
            <a:r>
              <a:rPr lang="en-IN" sz="3500" b="1" dirty="0">
                <a:highlight>
                  <a:srgbClr val="001633"/>
                </a:highlight>
                <a:latin typeface="EB Garamond"/>
                <a:ea typeface="EB Garamond"/>
                <a:cs typeface="EB Garamond"/>
                <a:sym typeface="EB Garamond"/>
              </a:rPr>
              <a:t>SYSTEM</a:t>
            </a:r>
            <a:endParaRPr sz="3500" b="1" dirty="0">
              <a:highlight>
                <a:srgbClr val="001633"/>
              </a:highlight>
              <a:latin typeface="EB Garamond"/>
              <a:ea typeface="EB Garamond"/>
              <a:cs typeface="EB Garamond"/>
              <a:sym typeface="EB Garamond"/>
            </a:endParaRPr>
          </a:p>
        </p:txBody>
      </p:sp>
      <p:sp>
        <p:nvSpPr>
          <p:cNvPr id="182" name="Google Shape;182;p39"/>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83" name="Google Shape;183;p39"/>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1000"/>
                                        <p:tgtEl>
                                          <p:spTgt spid="18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1"/>
                                        </p:tgtEl>
                                        <p:attrNameLst>
                                          <p:attrName>style.visibility</p:attrName>
                                        </p:attrNameLst>
                                      </p:cBhvr>
                                      <p:to>
                                        <p:strVal val="visible"/>
                                      </p:to>
                                    </p:set>
                                    <p:anim calcmode="lin" valueType="num">
                                      <p:cBhvr additive="base">
                                        <p:cTn id="10" dur="1000"/>
                                        <p:tgtEl>
                                          <p:spTgt spid="1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0"/>
          <p:cNvSpPr txBox="1">
            <a:spLocks noGrp="1"/>
          </p:cNvSpPr>
          <p:nvPr>
            <p:ph type="title"/>
          </p:nvPr>
        </p:nvSpPr>
        <p:spPr>
          <a:xfrm>
            <a:off x="938500" y="511975"/>
            <a:ext cx="4553400"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EXISTING SYSTEM</a:t>
            </a:r>
            <a:endParaRPr sz="3500" b="1" dirty="0">
              <a:solidFill>
                <a:schemeClr val="lt2"/>
              </a:solidFill>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highlight>
                <a:schemeClr val="dk1"/>
              </a:highlight>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highlight>
                <a:schemeClr val="dk1"/>
              </a:highlight>
              <a:latin typeface="EB Garamond"/>
              <a:ea typeface="EB Garamond"/>
              <a:cs typeface="EB Garamond"/>
              <a:sym typeface="EB Garamond"/>
            </a:endParaRPr>
          </a:p>
        </p:txBody>
      </p:sp>
      <p:sp>
        <p:nvSpPr>
          <p:cNvPr id="189" name="Google Shape;189;p40"/>
          <p:cNvSpPr txBox="1">
            <a:spLocks noGrp="1"/>
          </p:cNvSpPr>
          <p:nvPr>
            <p:ph type="body" idx="1"/>
          </p:nvPr>
        </p:nvSpPr>
        <p:spPr>
          <a:xfrm>
            <a:off x="865400" y="1453375"/>
            <a:ext cx="7172100" cy="3039900"/>
          </a:xfrm>
          <a:prstGeom prst="rect">
            <a:avLst/>
          </a:prstGeom>
        </p:spPr>
        <p:txBody>
          <a:bodyPr spcFirstLastPara="1" wrap="square" lIns="91425" tIns="91425" rIns="91425" bIns="91425" anchor="t" anchorCtr="0">
            <a:noAutofit/>
          </a:bodyPr>
          <a:lstStyle/>
          <a:p>
            <a:pPr marL="0" indent="0" algn="just">
              <a:buClr>
                <a:srgbClr val="000000"/>
              </a:buClr>
              <a:buNone/>
            </a:pPr>
            <a:r>
              <a:rPr lang="en-US" sz="1800" dirty="0">
                <a:solidFill>
                  <a:schemeClr val="bg1"/>
                </a:solidFill>
              </a:rPr>
              <a:t>Existing systems for detecting gas and oil leakages typically rely on manual inspections, fixed sensors, and periodic maintenance checks. These conventional methods often suffer from delayed leak detection and limited coverage, leading to higher risks of undetected leaks, environmental damage, and safety hazards. Additionally, these systems lack real-time monitoring and advanced data analytics, resulting in less efficient risk management and increased operational costs.</a:t>
            </a: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lvl="0" indent="0" algn="l" rtl="0">
              <a:spcBef>
                <a:spcPts val="0"/>
              </a:spcBef>
              <a:spcAft>
                <a:spcPts val="1600"/>
              </a:spcAft>
              <a:buNone/>
            </a:pPr>
            <a:endParaRPr sz="1800" dirty="0"/>
          </a:p>
        </p:txBody>
      </p:sp>
      <p:cxnSp>
        <p:nvCxnSpPr>
          <p:cNvPr id="190" name="Google Shape;190;p40"/>
          <p:cNvCxnSpPr>
            <a:endCxn id="188" idx="0"/>
          </p:cNvCxnSpPr>
          <p:nvPr/>
        </p:nvCxnSpPr>
        <p:spPr>
          <a:xfrm>
            <a:off x="1098400" y="481975"/>
            <a:ext cx="2116800" cy="30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1" name="Google Shape;191;p40"/>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1000"/>
                                        <p:tgtEl>
                                          <p:spTgt spid="1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 calcmode="lin" valueType="num">
                                      <p:cBhvr additive="base">
                                        <p:cTn id="12" dur="1000"/>
                                        <p:tgtEl>
                                          <p:spTgt spid="189"/>
                                        </p:tgtEl>
                                        <p:attrNameLst>
                                          <p:attrName>ppt_w</p:attrName>
                                        </p:attrNameLst>
                                      </p:cBhvr>
                                      <p:tavLst>
                                        <p:tav tm="0">
                                          <p:val>
                                            <p:strVal val="0"/>
                                          </p:val>
                                        </p:tav>
                                        <p:tav tm="100000">
                                          <p:val>
                                            <p:strVal val="#ppt_w"/>
                                          </p:val>
                                        </p:tav>
                                      </p:tavLst>
                                    </p:anim>
                                    <p:anim calcmode="lin" valueType="num">
                                      <p:cBhvr additive="base">
                                        <p:cTn id="13" dur="1000"/>
                                        <p:tgtEl>
                                          <p:spTgt spid="18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txBox="1">
            <a:spLocks noGrp="1"/>
          </p:cNvSpPr>
          <p:nvPr>
            <p:ph type="title"/>
          </p:nvPr>
        </p:nvSpPr>
        <p:spPr>
          <a:xfrm>
            <a:off x="3760320" y="3620200"/>
            <a:ext cx="3068700" cy="598800"/>
          </a:xfrm>
          <a:prstGeom prst="rect">
            <a:avLst/>
          </a:prstGeom>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3500" b="1" dirty="0">
                <a:highlight>
                  <a:srgbClr val="001633"/>
                </a:highlight>
                <a:latin typeface="EB Garamond"/>
                <a:ea typeface="EB Garamond"/>
                <a:cs typeface="EB Garamond"/>
                <a:sym typeface="EB Garamond"/>
              </a:rPr>
              <a:t>PROPOSED SYSTEM</a:t>
            </a:r>
            <a:endParaRPr sz="3500" b="1" dirty="0">
              <a:highlight>
                <a:srgbClr val="001633"/>
              </a:highlight>
              <a:latin typeface="EB Garamond"/>
              <a:ea typeface="EB Garamond"/>
              <a:cs typeface="EB Garamond"/>
              <a:sym typeface="EB Garamond"/>
            </a:endParaRPr>
          </a:p>
        </p:txBody>
      </p:sp>
      <p:sp>
        <p:nvSpPr>
          <p:cNvPr id="197" name="Google Shape;197;p41"/>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98" name="Google Shape;198;p41"/>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1000"/>
                                        <p:tgtEl>
                                          <p:spTgt spid="1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6"/>
                                        </p:tgtEl>
                                        <p:attrNameLst>
                                          <p:attrName>style.visibility</p:attrName>
                                        </p:attrNameLst>
                                      </p:cBhvr>
                                      <p:to>
                                        <p:strVal val="visible"/>
                                      </p:to>
                                    </p:set>
                                    <p:anim calcmode="lin" valueType="num">
                                      <p:cBhvr additive="base">
                                        <p:cTn id="10" dur="1000"/>
                                        <p:tgtEl>
                                          <p:spTgt spid="1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2"/>
          <p:cNvSpPr txBox="1">
            <a:spLocks noGrp="1"/>
          </p:cNvSpPr>
          <p:nvPr>
            <p:ph type="title"/>
          </p:nvPr>
        </p:nvSpPr>
        <p:spPr>
          <a:xfrm>
            <a:off x="938500" y="511975"/>
            <a:ext cx="5906100"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latin typeface="EB Garamond"/>
                <a:ea typeface="EB Garamond"/>
                <a:cs typeface="EB Garamond"/>
                <a:sym typeface="EB Garamond"/>
              </a:rPr>
              <a:t>PROPOSED SYSTEM</a:t>
            </a:r>
            <a:endParaRPr sz="3500" b="1" dirty="0">
              <a:solidFill>
                <a:schemeClr val="lt2"/>
              </a:solidFill>
              <a:latin typeface="EB Garamond"/>
              <a:ea typeface="EB Garamond"/>
              <a:cs typeface="EB Garamond"/>
              <a:sym typeface="EB Garamond"/>
            </a:endParaRPr>
          </a:p>
        </p:txBody>
      </p:sp>
      <p:sp>
        <p:nvSpPr>
          <p:cNvPr id="204" name="Google Shape;204;p42"/>
          <p:cNvSpPr txBox="1">
            <a:spLocks noGrp="1"/>
          </p:cNvSpPr>
          <p:nvPr>
            <p:ph type="body" idx="1"/>
          </p:nvPr>
        </p:nvSpPr>
        <p:spPr>
          <a:xfrm>
            <a:off x="865400" y="1453375"/>
            <a:ext cx="7172100" cy="3274900"/>
          </a:xfrm>
          <a:prstGeom prst="rect">
            <a:avLst/>
          </a:prstGeom>
        </p:spPr>
        <p:txBody>
          <a:bodyPr spcFirstLastPara="1" wrap="square" lIns="91425" tIns="91425" rIns="91425" bIns="91425" anchor="t" anchorCtr="0">
            <a:noAutofit/>
          </a:bodyPr>
          <a:lstStyle/>
          <a:p>
            <a:pPr marL="0" indent="0" algn="just">
              <a:buClr>
                <a:srgbClr val="000000"/>
              </a:buClr>
              <a:buNone/>
            </a:pPr>
            <a:r>
              <a:rPr lang="en-US" sz="1800" dirty="0">
                <a:solidFill>
                  <a:schemeClr val="bg1"/>
                </a:solidFill>
              </a:rPr>
              <a:t>The proposed Gas and Oil Leakage Detection System (GOLDS) leverages advanced sensors, and helps in accurate leak detection. GOLDS deploys wireless sensor networks for continuous data collection and analysis, enabling rapid response to potential leaks. This system enhances operational efficiency, reduces maintenance costs, and ensures scalability and adaptability for diverse industrial applications, thereby safeguarding assets, protecting the environment, and ensuring regulatory compliance.</a:t>
            </a:r>
          </a:p>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lvl="0" indent="0" algn="l" rtl="0">
              <a:spcBef>
                <a:spcPts val="0"/>
              </a:spcBef>
              <a:spcAft>
                <a:spcPts val="1600"/>
              </a:spcAft>
              <a:buNone/>
            </a:pPr>
            <a:endParaRPr sz="450" dirty="0"/>
          </a:p>
        </p:txBody>
      </p:sp>
      <p:cxnSp>
        <p:nvCxnSpPr>
          <p:cNvPr id="205" name="Google Shape;205;p42"/>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additive="base">
                                        <p:cTn id="7" dur="100"/>
                                        <p:tgtEl>
                                          <p:spTgt spid="2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 calcmode="lin" valueType="num">
                                      <p:cBhvr additive="base">
                                        <p:cTn id="12" dur="1000"/>
                                        <p:tgtEl>
                                          <p:spTgt spid="204"/>
                                        </p:tgtEl>
                                        <p:attrNameLst>
                                          <p:attrName>ppt_w</p:attrName>
                                        </p:attrNameLst>
                                      </p:cBhvr>
                                      <p:tavLst>
                                        <p:tav tm="0">
                                          <p:val>
                                            <p:strVal val="0"/>
                                          </p:val>
                                        </p:tav>
                                        <p:tav tm="100000">
                                          <p:val>
                                            <p:strVal val="#ppt_w"/>
                                          </p:val>
                                        </p:tav>
                                      </p:tavLst>
                                    </p:anim>
                                    <p:anim calcmode="lin" valueType="num">
                                      <p:cBhvr additive="base">
                                        <p:cTn id="13" dur="1000"/>
                                        <p:tgtEl>
                                          <p:spTgt spid="2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3"/>
          <p:cNvSpPr txBox="1">
            <a:spLocks noGrp="1"/>
          </p:cNvSpPr>
          <p:nvPr>
            <p:ph type="title"/>
          </p:nvPr>
        </p:nvSpPr>
        <p:spPr>
          <a:xfrm>
            <a:off x="3760319" y="3620200"/>
            <a:ext cx="4171914" cy="598800"/>
          </a:xfrm>
          <a:prstGeom prst="rect">
            <a:avLst/>
          </a:prstGeom>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3500" b="1" dirty="0">
                <a:highlight>
                  <a:srgbClr val="001633"/>
                </a:highlight>
                <a:latin typeface="EB Garamond"/>
                <a:ea typeface="EB Garamond"/>
                <a:cs typeface="EB Garamond"/>
                <a:sym typeface="EB Garamond"/>
              </a:rPr>
              <a:t>SYSTEM ARCHITECTURE</a:t>
            </a:r>
            <a:endParaRPr sz="3500" b="1" dirty="0">
              <a:highlight>
                <a:srgbClr val="001633"/>
              </a:highlight>
              <a:latin typeface="EB Garamond"/>
              <a:ea typeface="EB Garamond"/>
              <a:cs typeface="EB Garamond"/>
              <a:sym typeface="EB Garamond"/>
            </a:endParaRPr>
          </a:p>
        </p:txBody>
      </p:sp>
      <p:sp>
        <p:nvSpPr>
          <p:cNvPr id="211" name="Google Shape;211;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212" name="Google Shape;212;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1"/>
                                        </p:tgtEl>
                                        <p:attrNameLst>
                                          <p:attrName>style.visibility</p:attrName>
                                        </p:attrNameLst>
                                      </p:cBhvr>
                                      <p:to>
                                        <p:strVal val="visible"/>
                                      </p:to>
                                    </p:set>
                                    <p:anim calcmode="lin" valueType="num">
                                      <p:cBhvr additive="base">
                                        <p:cTn id="7" dur="1000"/>
                                        <p:tgtEl>
                                          <p:spTgt spid="21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10"/>
                                        </p:tgtEl>
                                        <p:attrNameLst>
                                          <p:attrName>style.visibility</p:attrName>
                                        </p:attrNameLst>
                                      </p:cBhvr>
                                      <p:to>
                                        <p:strVal val="visible"/>
                                      </p:to>
                                    </p:set>
                                    <p:anim calcmode="lin" valueType="num">
                                      <p:cBhvr additive="base">
                                        <p:cTn id="10" dur="1000"/>
                                        <p:tgtEl>
                                          <p:spTgt spid="2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4"/>
          <p:cNvSpPr txBox="1">
            <a:spLocks noGrp="1"/>
          </p:cNvSpPr>
          <p:nvPr>
            <p:ph type="title"/>
          </p:nvPr>
        </p:nvSpPr>
        <p:spPr>
          <a:xfrm>
            <a:off x="938499" y="511975"/>
            <a:ext cx="5997559" cy="9414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500" b="1" dirty="0">
                <a:solidFill>
                  <a:schemeClr val="lt2"/>
                </a:solidFill>
                <a:highlight>
                  <a:schemeClr val="dk1"/>
                </a:highlight>
                <a:latin typeface="EB Garamond"/>
                <a:ea typeface="EB Garamond"/>
                <a:cs typeface="EB Garamond"/>
                <a:sym typeface="EB Garamond"/>
              </a:rPr>
              <a:t>SYSTEM ARCHITECTURE</a:t>
            </a:r>
            <a:endParaRPr sz="3500" b="1" dirty="0">
              <a:solidFill>
                <a:schemeClr val="lt2"/>
              </a:solidFill>
              <a:highlight>
                <a:schemeClr val="dk1"/>
              </a:highlight>
              <a:latin typeface="EB Garamond"/>
              <a:ea typeface="EB Garamond"/>
              <a:cs typeface="EB Garamond"/>
              <a:sym typeface="EB Garamond"/>
            </a:endParaRPr>
          </a:p>
          <a:p>
            <a:pPr marL="0" lvl="0" indent="0" algn="l" rtl="0">
              <a:lnSpc>
                <a:spcPct val="90000"/>
              </a:lnSpc>
              <a:spcBef>
                <a:spcPts val="0"/>
              </a:spcBef>
              <a:spcAft>
                <a:spcPts val="0"/>
              </a:spcAft>
              <a:buNone/>
            </a:pPr>
            <a:endParaRPr sz="3500" b="1" dirty="0">
              <a:solidFill>
                <a:schemeClr val="lt2"/>
              </a:solidFill>
              <a:highlight>
                <a:schemeClr val="dk1"/>
              </a:highlight>
              <a:latin typeface="EB Garamond"/>
              <a:ea typeface="EB Garamond"/>
              <a:cs typeface="EB Garamond"/>
              <a:sym typeface="EB Garamond"/>
            </a:endParaRPr>
          </a:p>
        </p:txBody>
      </p:sp>
      <p:sp>
        <p:nvSpPr>
          <p:cNvPr id="218" name="Google Shape;218;p44"/>
          <p:cNvSpPr txBox="1">
            <a:spLocks noGrp="1"/>
          </p:cNvSpPr>
          <p:nvPr>
            <p:ph type="body" idx="1"/>
          </p:nvPr>
        </p:nvSpPr>
        <p:spPr>
          <a:xfrm>
            <a:off x="364273" y="1070517"/>
            <a:ext cx="7673227" cy="373194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000000"/>
              </a:buClr>
              <a:buFont typeface="Arial"/>
              <a:buNone/>
            </a:pPr>
            <a:endParaRPr sz="1800" dirty="0">
              <a:latin typeface="Times New Roman"/>
              <a:ea typeface="Times New Roman"/>
              <a:cs typeface="Times New Roman"/>
              <a:sym typeface="Times New Roman"/>
            </a:endParaRPr>
          </a:p>
          <a:p>
            <a:pPr marL="0" lvl="0" indent="0" algn="l" rtl="0">
              <a:spcBef>
                <a:spcPts val="0"/>
              </a:spcBef>
              <a:spcAft>
                <a:spcPts val="1600"/>
              </a:spcAft>
              <a:buNone/>
            </a:pPr>
            <a:endParaRPr sz="450" dirty="0"/>
          </a:p>
        </p:txBody>
      </p:sp>
      <p:cxnSp>
        <p:nvCxnSpPr>
          <p:cNvPr id="219" name="Google Shape;219;p44"/>
          <p:cNvCxnSpPr/>
          <p:nvPr/>
        </p:nvCxnSpPr>
        <p:spPr>
          <a:xfrm>
            <a:off x="951000" y="415225"/>
            <a:ext cx="4018200" cy="135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0" name="Google Shape;220;p44"/>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pic>
        <p:nvPicPr>
          <p:cNvPr id="2" name="Content Placeholder 6">
            <a:extLst>
              <a:ext uri="{FF2B5EF4-FFF2-40B4-BE49-F238E27FC236}">
                <a16:creationId xmlns:a16="http://schemas.microsoft.com/office/drawing/2014/main" id="{CAE54535-EB9E-19AA-3AF7-C92D444F7603}"/>
              </a:ext>
            </a:extLst>
          </p:cNvPr>
          <p:cNvPicPr>
            <a:picLocks noChangeAspect="1"/>
          </p:cNvPicPr>
          <p:nvPr/>
        </p:nvPicPr>
        <p:blipFill>
          <a:blip r:embed="rId3"/>
          <a:stretch>
            <a:fillRect/>
          </a:stretch>
        </p:blipFill>
        <p:spPr>
          <a:xfrm>
            <a:off x="757095" y="1370125"/>
            <a:ext cx="6911836" cy="3274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100"/>
                                        <p:tgtEl>
                                          <p:spTgt spid="2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18"/>
                                        </p:tgtEl>
                                        <p:attrNameLst>
                                          <p:attrName>style.visibility</p:attrName>
                                        </p:attrNameLst>
                                      </p:cBhvr>
                                      <p:to>
                                        <p:strVal val="visible"/>
                                      </p:to>
                                    </p:set>
                                    <p:anim calcmode="lin" valueType="num">
                                      <p:cBhvr additive="base">
                                        <p:cTn id="12" dur="1000"/>
                                        <p:tgtEl>
                                          <p:spTgt spid="218"/>
                                        </p:tgtEl>
                                        <p:attrNameLst>
                                          <p:attrName>ppt_w</p:attrName>
                                        </p:attrNameLst>
                                      </p:cBhvr>
                                      <p:tavLst>
                                        <p:tav tm="0">
                                          <p:val>
                                            <p:strVal val="0"/>
                                          </p:val>
                                        </p:tav>
                                        <p:tav tm="100000">
                                          <p:val>
                                            <p:strVal val="#ppt_w"/>
                                          </p:val>
                                        </p:tav>
                                      </p:tavLst>
                                    </p:anim>
                                    <p:anim calcmode="lin" valueType="num">
                                      <p:cBhvr additive="base">
                                        <p:cTn id="13" dur="1000"/>
                                        <p:tgtEl>
                                          <p:spTgt spid="2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722</Words>
  <Application>Microsoft Office PowerPoint</Application>
  <PresentationFormat>On-screen Show (16:9)</PresentationFormat>
  <Paragraphs>66</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Wingdings</vt:lpstr>
      <vt:lpstr>Times New Roman</vt:lpstr>
      <vt:lpstr>Montserrat ExtraBold</vt:lpstr>
      <vt:lpstr>Montserrat</vt:lpstr>
      <vt:lpstr>EB Garamond</vt:lpstr>
      <vt:lpstr>Arial</vt:lpstr>
      <vt:lpstr>Calibri</vt:lpstr>
      <vt:lpstr>Montserrat ExtraLight</vt:lpstr>
      <vt:lpstr>Montserrat Medium</vt:lpstr>
      <vt:lpstr>Futuristic Background by Slidesgo</vt:lpstr>
      <vt:lpstr>Gas and Oil Leakage Detection System (GOLDS):</vt:lpstr>
      <vt:lpstr>ABSTRACT</vt:lpstr>
      <vt:lpstr>ABSTRACT</vt:lpstr>
      <vt:lpstr>EXISTING  SYSTEM</vt:lpstr>
      <vt:lpstr>EXISTING SYSTEM   </vt:lpstr>
      <vt:lpstr>PROPOSED SYSTEM</vt:lpstr>
      <vt:lpstr>PROPOSED SYSTEM</vt:lpstr>
      <vt:lpstr>SYSTEM ARCHITECTURE</vt:lpstr>
      <vt:lpstr>SYSTEM ARCHITECTURE </vt:lpstr>
      <vt:lpstr>LIST OF MODULES</vt:lpstr>
      <vt:lpstr>LIST OF MODULES  </vt:lpstr>
      <vt:lpstr>FUNCTIONAL DESCRIPTION OF EACH MODULE</vt:lpstr>
      <vt:lpstr>DESCRIPTION OF MODULE</vt:lpstr>
      <vt:lpstr>DESCRIPTION OF MODULE</vt:lpstr>
      <vt:lpstr>DESCRIPTION OF MODULE</vt:lpstr>
      <vt:lpstr>DESCRIPTION OF MODULE</vt:lpstr>
      <vt:lpstr>DESCRIPTION OF MODULE</vt:lpstr>
      <vt:lpstr>DESCRIPTION OF MODULE</vt:lpstr>
      <vt:lpstr>IMPLEMENTATION</vt:lpstr>
      <vt:lpstr>GAS LEAK DETECTION </vt:lpstr>
      <vt:lpstr>OIL LEAK DETECTION </vt:lpstr>
      <vt:lpstr>CONCLUSION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 and Oil Leakage Detection System (GOLDS):</dc:title>
  <dc:creator>MONASHREE</dc:creator>
  <cp:lastModifiedBy>Jegan G</cp:lastModifiedBy>
  <cp:revision>5</cp:revision>
  <dcterms:modified xsi:type="dcterms:W3CDTF">2024-05-20T04:54:05Z</dcterms:modified>
</cp:coreProperties>
</file>